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5" r:id="rId3"/>
    <p:sldId id="258" r:id="rId4"/>
    <p:sldId id="262" r:id="rId5"/>
    <p:sldId id="308" r:id="rId6"/>
    <p:sldId id="307" r:id="rId7"/>
    <p:sldId id="347" r:id="rId8"/>
    <p:sldId id="257" r:id="rId9"/>
    <p:sldId id="322" r:id="rId10"/>
    <p:sldId id="329" r:id="rId11"/>
    <p:sldId id="342" r:id="rId12"/>
    <p:sldId id="316" r:id="rId13"/>
    <p:sldId id="317" r:id="rId14"/>
    <p:sldId id="323" r:id="rId15"/>
    <p:sldId id="330" r:id="rId16"/>
    <p:sldId id="338" r:id="rId17"/>
    <p:sldId id="310" r:id="rId18"/>
    <p:sldId id="315" r:id="rId19"/>
    <p:sldId id="324" r:id="rId20"/>
    <p:sldId id="331" r:id="rId21"/>
    <p:sldId id="337" r:id="rId22"/>
    <p:sldId id="303" r:id="rId23"/>
    <p:sldId id="325" r:id="rId24"/>
    <p:sldId id="332" r:id="rId25"/>
    <p:sldId id="343" r:id="rId26"/>
    <p:sldId id="311" r:id="rId27"/>
    <p:sldId id="313" r:id="rId28"/>
    <p:sldId id="266" r:id="rId29"/>
    <p:sldId id="327" r:id="rId30"/>
    <p:sldId id="333" r:id="rId31"/>
    <p:sldId id="340" r:id="rId32"/>
    <p:sldId id="341" r:id="rId33"/>
    <p:sldId id="336" r:id="rId34"/>
    <p:sldId id="304" r:id="rId35"/>
    <p:sldId id="328" r:id="rId36"/>
    <p:sldId id="334" r:id="rId37"/>
    <p:sldId id="344" r:id="rId38"/>
    <p:sldId id="312" r:id="rId39"/>
    <p:sldId id="314" r:id="rId40"/>
    <p:sldId id="326" r:id="rId41"/>
    <p:sldId id="335" r:id="rId42"/>
    <p:sldId id="345" r:id="rId43"/>
    <p:sldId id="339" r:id="rId44"/>
    <p:sldId id="346" r:id="rId45"/>
    <p:sldId id="320" r:id="rId46"/>
    <p:sldId id="32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do, Haruka" initials="KH" lastIdx="3" clrIdx="0">
    <p:extLst>
      <p:ext uri="{19B8F6BF-5375-455C-9EA6-DF929625EA0E}">
        <p15:presenceInfo xmlns:p15="http://schemas.microsoft.com/office/powerpoint/2012/main" userId="S::haruka.kido@ndus.edu::9bec59c1-a14e-48a2-8b61-861be17503e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55"/>
    <p:restoredTop sz="94694"/>
  </p:normalViewPr>
  <p:slideViewPr>
    <p:cSldViewPr snapToGrid="0" snapToObjects="1">
      <p:cViewPr varScale="1">
        <p:scale>
          <a:sx n="121" d="100"/>
          <a:sy n="121" d="100"/>
        </p:scale>
        <p:origin x="3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721A7-8EF3-2C41-8CF3-76CD922BC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D151CA-FCBF-924F-AD03-A3AEC6E410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48C5D2-76CF-A648-A4E5-ACD9197C6D27}"/>
              </a:ext>
            </a:extLst>
          </p:cNvPr>
          <p:cNvSpPr>
            <a:spLocks noGrp="1"/>
          </p:cNvSpPr>
          <p:nvPr>
            <p:ph type="dt" sz="half" idx="10"/>
          </p:nvPr>
        </p:nvSpPr>
        <p:spPr/>
        <p:txBody>
          <a:bodyPr/>
          <a:lstStyle/>
          <a:p>
            <a:fld id="{CB6DE126-DFB1-5C47-A10E-AF02FF54963C}" type="datetimeFigureOut">
              <a:rPr lang="en-US" smtClean="0"/>
              <a:t>1/30/23</a:t>
            </a:fld>
            <a:endParaRPr lang="en-US"/>
          </a:p>
        </p:txBody>
      </p:sp>
      <p:sp>
        <p:nvSpPr>
          <p:cNvPr id="5" name="Footer Placeholder 4">
            <a:extLst>
              <a:ext uri="{FF2B5EF4-FFF2-40B4-BE49-F238E27FC236}">
                <a16:creationId xmlns:a16="http://schemas.microsoft.com/office/drawing/2014/main" id="{EC328539-572F-C145-9CA2-39C52DF20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B9B30-C89D-7640-AEBA-B792ADA54D2E}"/>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2056594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CB67-1435-5747-9380-2F980044EC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4BC2E8-54C0-0542-BB2C-4AD49BDF5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C1143-474F-8F4B-9497-F8FF1EB1614E}"/>
              </a:ext>
            </a:extLst>
          </p:cNvPr>
          <p:cNvSpPr>
            <a:spLocks noGrp="1"/>
          </p:cNvSpPr>
          <p:nvPr>
            <p:ph type="dt" sz="half" idx="10"/>
          </p:nvPr>
        </p:nvSpPr>
        <p:spPr/>
        <p:txBody>
          <a:bodyPr/>
          <a:lstStyle/>
          <a:p>
            <a:fld id="{CB6DE126-DFB1-5C47-A10E-AF02FF54963C}" type="datetimeFigureOut">
              <a:rPr lang="en-US" smtClean="0"/>
              <a:t>1/30/23</a:t>
            </a:fld>
            <a:endParaRPr lang="en-US"/>
          </a:p>
        </p:txBody>
      </p:sp>
      <p:sp>
        <p:nvSpPr>
          <p:cNvPr id="5" name="Footer Placeholder 4">
            <a:extLst>
              <a:ext uri="{FF2B5EF4-FFF2-40B4-BE49-F238E27FC236}">
                <a16:creationId xmlns:a16="http://schemas.microsoft.com/office/drawing/2014/main" id="{D56B6869-97F7-1041-B71B-F6F42D2E1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D15FA-ACDA-4C44-9F15-AE3D9DDA72A6}"/>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409687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E4145-39F4-014B-968E-2822DA17C8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3308E7-5A51-4940-97B5-1651656D05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F25BF-A9D4-2848-8920-B4714317E4A3}"/>
              </a:ext>
            </a:extLst>
          </p:cNvPr>
          <p:cNvSpPr>
            <a:spLocks noGrp="1"/>
          </p:cNvSpPr>
          <p:nvPr>
            <p:ph type="dt" sz="half" idx="10"/>
          </p:nvPr>
        </p:nvSpPr>
        <p:spPr/>
        <p:txBody>
          <a:bodyPr/>
          <a:lstStyle/>
          <a:p>
            <a:fld id="{CB6DE126-DFB1-5C47-A10E-AF02FF54963C}" type="datetimeFigureOut">
              <a:rPr lang="en-US" smtClean="0"/>
              <a:t>1/30/23</a:t>
            </a:fld>
            <a:endParaRPr lang="en-US"/>
          </a:p>
        </p:txBody>
      </p:sp>
      <p:sp>
        <p:nvSpPr>
          <p:cNvPr id="5" name="Footer Placeholder 4">
            <a:extLst>
              <a:ext uri="{FF2B5EF4-FFF2-40B4-BE49-F238E27FC236}">
                <a16:creationId xmlns:a16="http://schemas.microsoft.com/office/drawing/2014/main" id="{495CAFE8-45BF-894A-BCF7-BBDD0D349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CFA14-E07E-B943-B218-E7C8121A066A}"/>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27945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B07DE-C6FB-C34D-AE84-7CA5496217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834B19-862D-3648-8E79-67A96B1DD6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9351F-64E9-9F44-A9DE-7218A252A5D2}"/>
              </a:ext>
            </a:extLst>
          </p:cNvPr>
          <p:cNvSpPr>
            <a:spLocks noGrp="1"/>
          </p:cNvSpPr>
          <p:nvPr>
            <p:ph type="dt" sz="half" idx="10"/>
          </p:nvPr>
        </p:nvSpPr>
        <p:spPr/>
        <p:txBody>
          <a:bodyPr/>
          <a:lstStyle/>
          <a:p>
            <a:fld id="{CB6DE126-DFB1-5C47-A10E-AF02FF54963C}" type="datetimeFigureOut">
              <a:rPr lang="en-US" smtClean="0"/>
              <a:t>1/30/23</a:t>
            </a:fld>
            <a:endParaRPr lang="en-US"/>
          </a:p>
        </p:txBody>
      </p:sp>
      <p:sp>
        <p:nvSpPr>
          <p:cNvPr id="5" name="Footer Placeholder 4">
            <a:extLst>
              <a:ext uri="{FF2B5EF4-FFF2-40B4-BE49-F238E27FC236}">
                <a16:creationId xmlns:a16="http://schemas.microsoft.com/office/drawing/2014/main" id="{F64AB0D1-12D9-8A43-BAF5-B43CA3573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105361-4C03-104F-B123-2FE388445BE2}"/>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387634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7F66-834A-DC42-81D7-F7C1ECECEC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82931E-605E-E441-827A-8977F1BDBA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A82BE0-ADC0-004E-AE04-72F4DDE2B5CF}"/>
              </a:ext>
            </a:extLst>
          </p:cNvPr>
          <p:cNvSpPr>
            <a:spLocks noGrp="1"/>
          </p:cNvSpPr>
          <p:nvPr>
            <p:ph type="dt" sz="half" idx="10"/>
          </p:nvPr>
        </p:nvSpPr>
        <p:spPr/>
        <p:txBody>
          <a:bodyPr/>
          <a:lstStyle/>
          <a:p>
            <a:fld id="{CB6DE126-DFB1-5C47-A10E-AF02FF54963C}" type="datetimeFigureOut">
              <a:rPr lang="en-US" smtClean="0"/>
              <a:t>1/30/23</a:t>
            </a:fld>
            <a:endParaRPr lang="en-US"/>
          </a:p>
        </p:txBody>
      </p:sp>
      <p:sp>
        <p:nvSpPr>
          <p:cNvPr id="5" name="Footer Placeholder 4">
            <a:extLst>
              <a:ext uri="{FF2B5EF4-FFF2-40B4-BE49-F238E27FC236}">
                <a16:creationId xmlns:a16="http://schemas.microsoft.com/office/drawing/2014/main" id="{60A54DE3-9F9C-8842-8BDE-751D2DADDE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347FD-3248-7642-8F19-C44F6B737A85}"/>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2814041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CC98D-CE09-D04E-9D84-1498ADD905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7E5024-AA56-DA4F-B4E3-F4943E6E1C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DE3EEB-2972-8E40-B067-E83583D9EC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35B041-C3C6-DB44-95B0-F3202D2E0FFB}"/>
              </a:ext>
            </a:extLst>
          </p:cNvPr>
          <p:cNvSpPr>
            <a:spLocks noGrp="1"/>
          </p:cNvSpPr>
          <p:nvPr>
            <p:ph type="dt" sz="half" idx="10"/>
          </p:nvPr>
        </p:nvSpPr>
        <p:spPr/>
        <p:txBody>
          <a:bodyPr/>
          <a:lstStyle/>
          <a:p>
            <a:fld id="{CB6DE126-DFB1-5C47-A10E-AF02FF54963C}" type="datetimeFigureOut">
              <a:rPr lang="en-US" smtClean="0"/>
              <a:t>1/30/23</a:t>
            </a:fld>
            <a:endParaRPr lang="en-US"/>
          </a:p>
        </p:txBody>
      </p:sp>
      <p:sp>
        <p:nvSpPr>
          <p:cNvPr id="6" name="Footer Placeholder 5">
            <a:extLst>
              <a:ext uri="{FF2B5EF4-FFF2-40B4-BE49-F238E27FC236}">
                <a16:creationId xmlns:a16="http://schemas.microsoft.com/office/drawing/2014/main" id="{4E3639CF-ADFD-0249-8F74-32BA60BEE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2D8C84-CBAA-1944-9334-28E57272684E}"/>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1233274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A7E0-6B1C-144E-84C9-8AE9672C93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1A8CE-F909-4242-A843-A82B5E8402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655206-731F-9E49-9656-E657A12A9F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8D116A-EB30-8F43-B920-39EADCBF57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FC6A67-96D5-4148-874F-CD6EEDFB1D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C601D-01C9-5249-A3A1-241B993646BD}"/>
              </a:ext>
            </a:extLst>
          </p:cNvPr>
          <p:cNvSpPr>
            <a:spLocks noGrp="1"/>
          </p:cNvSpPr>
          <p:nvPr>
            <p:ph type="dt" sz="half" idx="10"/>
          </p:nvPr>
        </p:nvSpPr>
        <p:spPr/>
        <p:txBody>
          <a:bodyPr/>
          <a:lstStyle/>
          <a:p>
            <a:fld id="{CB6DE126-DFB1-5C47-A10E-AF02FF54963C}" type="datetimeFigureOut">
              <a:rPr lang="en-US" smtClean="0"/>
              <a:t>1/30/23</a:t>
            </a:fld>
            <a:endParaRPr lang="en-US"/>
          </a:p>
        </p:txBody>
      </p:sp>
      <p:sp>
        <p:nvSpPr>
          <p:cNvPr id="8" name="Footer Placeholder 7">
            <a:extLst>
              <a:ext uri="{FF2B5EF4-FFF2-40B4-BE49-F238E27FC236}">
                <a16:creationId xmlns:a16="http://schemas.microsoft.com/office/drawing/2014/main" id="{A4796121-E070-5741-899D-C638047F78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377B68-8D41-6649-9C9C-FE4A9909F4DE}"/>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3195782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CCEC-DE2D-954F-9DF8-B478459716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5C04AB-0684-894D-8EF7-805292ACE033}"/>
              </a:ext>
            </a:extLst>
          </p:cNvPr>
          <p:cNvSpPr>
            <a:spLocks noGrp="1"/>
          </p:cNvSpPr>
          <p:nvPr>
            <p:ph type="dt" sz="half" idx="10"/>
          </p:nvPr>
        </p:nvSpPr>
        <p:spPr/>
        <p:txBody>
          <a:bodyPr/>
          <a:lstStyle/>
          <a:p>
            <a:fld id="{CB6DE126-DFB1-5C47-A10E-AF02FF54963C}" type="datetimeFigureOut">
              <a:rPr lang="en-US" smtClean="0"/>
              <a:t>1/30/23</a:t>
            </a:fld>
            <a:endParaRPr lang="en-US"/>
          </a:p>
        </p:txBody>
      </p:sp>
      <p:sp>
        <p:nvSpPr>
          <p:cNvPr id="4" name="Footer Placeholder 3">
            <a:extLst>
              <a:ext uri="{FF2B5EF4-FFF2-40B4-BE49-F238E27FC236}">
                <a16:creationId xmlns:a16="http://schemas.microsoft.com/office/drawing/2014/main" id="{6DCA19F0-1759-1042-8C2B-17D1A25702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C33ED0-F9EF-C04A-9DCD-915C1DA918BE}"/>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100328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FCEDB4-0BB4-474C-B42C-DF004463ED17}"/>
              </a:ext>
            </a:extLst>
          </p:cNvPr>
          <p:cNvSpPr>
            <a:spLocks noGrp="1"/>
          </p:cNvSpPr>
          <p:nvPr>
            <p:ph type="dt" sz="half" idx="10"/>
          </p:nvPr>
        </p:nvSpPr>
        <p:spPr/>
        <p:txBody>
          <a:bodyPr/>
          <a:lstStyle/>
          <a:p>
            <a:fld id="{CB6DE126-DFB1-5C47-A10E-AF02FF54963C}" type="datetimeFigureOut">
              <a:rPr lang="en-US" smtClean="0"/>
              <a:t>1/30/23</a:t>
            </a:fld>
            <a:endParaRPr lang="en-US"/>
          </a:p>
        </p:txBody>
      </p:sp>
      <p:sp>
        <p:nvSpPr>
          <p:cNvPr id="3" name="Footer Placeholder 2">
            <a:extLst>
              <a:ext uri="{FF2B5EF4-FFF2-40B4-BE49-F238E27FC236}">
                <a16:creationId xmlns:a16="http://schemas.microsoft.com/office/drawing/2014/main" id="{1C358B4A-8970-3949-AAE3-FB96C91EB8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7F55E3-CAB8-694E-AA8C-0D530C08E00C}"/>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2571438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0AA1-B290-4546-AC0E-C5E509B0A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022E34-3F3F-684A-9E3B-F55F186DBF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FE0236-DF66-3044-9828-3C17D49EA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FADF8-0B6C-0248-927A-C35922074A29}"/>
              </a:ext>
            </a:extLst>
          </p:cNvPr>
          <p:cNvSpPr>
            <a:spLocks noGrp="1"/>
          </p:cNvSpPr>
          <p:nvPr>
            <p:ph type="dt" sz="half" idx="10"/>
          </p:nvPr>
        </p:nvSpPr>
        <p:spPr/>
        <p:txBody>
          <a:bodyPr/>
          <a:lstStyle/>
          <a:p>
            <a:fld id="{CB6DE126-DFB1-5C47-A10E-AF02FF54963C}" type="datetimeFigureOut">
              <a:rPr lang="en-US" smtClean="0"/>
              <a:t>1/30/23</a:t>
            </a:fld>
            <a:endParaRPr lang="en-US"/>
          </a:p>
        </p:txBody>
      </p:sp>
      <p:sp>
        <p:nvSpPr>
          <p:cNvPr id="6" name="Footer Placeholder 5">
            <a:extLst>
              <a:ext uri="{FF2B5EF4-FFF2-40B4-BE49-F238E27FC236}">
                <a16:creationId xmlns:a16="http://schemas.microsoft.com/office/drawing/2014/main" id="{FC219EA2-6CA0-9041-910E-FD3189823A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F69F-0F86-2143-950D-95A11A8974F0}"/>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2513438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BEB1-427E-9244-A848-1F35B05009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9953BB-0366-BE4B-9ED1-C239966603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AD5093-C26B-4B41-B30C-C5C72EB5D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D506D8-A0DE-FD4A-980B-F17A39E4CD0F}"/>
              </a:ext>
            </a:extLst>
          </p:cNvPr>
          <p:cNvSpPr>
            <a:spLocks noGrp="1"/>
          </p:cNvSpPr>
          <p:nvPr>
            <p:ph type="dt" sz="half" idx="10"/>
          </p:nvPr>
        </p:nvSpPr>
        <p:spPr/>
        <p:txBody>
          <a:bodyPr/>
          <a:lstStyle/>
          <a:p>
            <a:fld id="{CB6DE126-DFB1-5C47-A10E-AF02FF54963C}" type="datetimeFigureOut">
              <a:rPr lang="en-US" smtClean="0"/>
              <a:t>1/30/23</a:t>
            </a:fld>
            <a:endParaRPr lang="en-US"/>
          </a:p>
        </p:txBody>
      </p:sp>
      <p:sp>
        <p:nvSpPr>
          <p:cNvPr id="6" name="Footer Placeholder 5">
            <a:extLst>
              <a:ext uri="{FF2B5EF4-FFF2-40B4-BE49-F238E27FC236}">
                <a16:creationId xmlns:a16="http://schemas.microsoft.com/office/drawing/2014/main" id="{273C50C5-BDBA-6D4E-85FB-DFAAE5BE37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FB857E-B647-1D4D-AA2B-DD65B3613724}"/>
              </a:ext>
            </a:extLst>
          </p:cNvPr>
          <p:cNvSpPr>
            <a:spLocks noGrp="1"/>
          </p:cNvSpPr>
          <p:nvPr>
            <p:ph type="sldNum" sz="quarter" idx="12"/>
          </p:nvPr>
        </p:nvSpPr>
        <p:spPr/>
        <p:txBody>
          <a:bodyPr/>
          <a:lstStyle/>
          <a:p>
            <a:fld id="{32B27F53-DC79-A84A-9A26-4E2BB35643A5}" type="slidenum">
              <a:rPr lang="en-US" smtClean="0"/>
              <a:t>‹#›</a:t>
            </a:fld>
            <a:endParaRPr lang="en-US"/>
          </a:p>
        </p:txBody>
      </p:sp>
    </p:spTree>
    <p:extLst>
      <p:ext uri="{BB962C8B-B14F-4D97-AF65-F5344CB8AC3E}">
        <p14:creationId xmlns:p14="http://schemas.microsoft.com/office/powerpoint/2010/main" val="1241414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A4D28-87E6-0E4C-B74B-959B41F94A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F5C3C7-EB54-964E-93F8-8D0BB682C7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D0136-0883-1A46-9850-1E2833891B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DE126-DFB1-5C47-A10E-AF02FF54963C}" type="datetimeFigureOut">
              <a:rPr lang="en-US" smtClean="0"/>
              <a:t>1/30/23</a:t>
            </a:fld>
            <a:endParaRPr lang="en-US"/>
          </a:p>
        </p:txBody>
      </p:sp>
      <p:sp>
        <p:nvSpPr>
          <p:cNvPr id="5" name="Footer Placeholder 4">
            <a:extLst>
              <a:ext uri="{FF2B5EF4-FFF2-40B4-BE49-F238E27FC236}">
                <a16:creationId xmlns:a16="http://schemas.microsoft.com/office/drawing/2014/main" id="{59C90CE5-F0F1-F749-820E-13DE6AA23B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73970C-40A8-3441-AFCF-5417C77836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B27F53-DC79-A84A-9A26-4E2BB35643A5}" type="slidenum">
              <a:rPr lang="en-US" smtClean="0"/>
              <a:t>‹#›</a:t>
            </a:fld>
            <a:endParaRPr lang="en-US"/>
          </a:p>
        </p:txBody>
      </p:sp>
    </p:spTree>
    <p:extLst>
      <p:ext uri="{BB962C8B-B14F-4D97-AF65-F5344CB8AC3E}">
        <p14:creationId xmlns:p14="http://schemas.microsoft.com/office/powerpoint/2010/main" val="3462692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www-eng.lbl.gov/~shuman/NEXT/CURRENT_DESIGN/TP/MATERIALS/IPC-2221A(L).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support.jlcpcb.com/article/137-how-to-generate-gerber-and-drill-files-in-autodesk-eagle"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53E0-1E4E-4049-B75F-881DD42A4130}"/>
              </a:ext>
            </a:extLst>
          </p:cNvPr>
          <p:cNvSpPr>
            <a:spLocks noGrp="1"/>
          </p:cNvSpPr>
          <p:nvPr>
            <p:ph type="ctrTitle"/>
          </p:nvPr>
        </p:nvSpPr>
        <p:spPr>
          <a:xfrm>
            <a:off x="465666" y="1257829"/>
            <a:ext cx="11260667" cy="2387600"/>
          </a:xfrm>
        </p:spPr>
        <p:txBody>
          <a:bodyPr>
            <a:normAutofit/>
          </a:bodyPr>
          <a:lstStyle/>
          <a:p>
            <a:r>
              <a:rPr lang="en-US" sz="4400" b="1" dirty="0">
                <a:latin typeface="Times New Roman" panose="02020603050405020304" pitchFamily="18" charset="0"/>
                <a:cs typeface="Times New Roman" panose="02020603050405020304" pitchFamily="18" charset="0"/>
              </a:rPr>
              <a:t>Laser-Based Wireless Power Transmission Receiver’s Energy Harvester:</a:t>
            </a:r>
            <a:br>
              <a:rPr lang="en-US" sz="48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Photovoltaic Power Converter Board</a:t>
            </a:r>
          </a:p>
        </p:txBody>
      </p:sp>
      <p:sp>
        <p:nvSpPr>
          <p:cNvPr id="3" name="Subtitle 2">
            <a:extLst>
              <a:ext uri="{FF2B5EF4-FFF2-40B4-BE49-F238E27FC236}">
                <a16:creationId xmlns:a16="http://schemas.microsoft.com/office/drawing/2014/main" id="{222A5057-82AF-D542-83C9-D23A11337609}"/>
              </a:ext>
            </a:extLst>
          </p:cNvPr>
          <p:cNvSpPr>
            <a:spLocks noGrp="1"/>
          </p:cNvSpPr>
          <p:nvPr>
            <p:ph type="subTitle" idx="1"/>
          </p:nvPr>
        </p:nvSpPr>
        <p:spPr>
          <a:xfrm>
            <a:off x="1524000" y="4772290"/>
            <a:ext cx="9144000" cy="1655762"/>
          </a:xfrm>
        </p:spPr>
        <p:txBody>
          <a:bodyPr/>
          <a:lstStyle/>
          <a:p>
            <a:r>
              <a:rPr lang="en-US" sz="1800" dirty="0">
                <a:latin typeface="Times New Roman" panose="02020603050405020304" pitchFamily="18" charset="0"/>
                <a:cs typeface="Times New Roman" panose="02020603050405020304" pitchFamily="18" charset="0"/>
              </a:rPr>
              <a:t>Haruka Kido</a:t>
            </a:r>
          </a:p>
          <a:p>
            <a:r>
              <a:rPr lang="en-US" sz="1800" dirty="0">
                <a:latin typeface="Times New Roman" panose="02020603050405020304" pitchFamily="18" charset="0"/>
                <a:cs typeface="Times New Roman" panose="02020603050405020304" pitchFamily="18" charset="0"/>
              </a:rPr>
              <a:t>University of North Dakota</a:t>
            </a:r>
          </a:p>
          <a:p>
            <a:r>
              <a:rPr lang="en-US" sz="1800" dirty="0">
                <a:latin typeface="Times New Roman" panose="02020603050405020304" pitchFamily="18" charset="0"/>
                <a:cs typeface="Times New Roman" panose="02020603050405020304" pitchFamily="18" charset="0"/>
              </a:rPr>
              <a:t>EE481. Senior Design II</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6779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39FD-7AD8-A746-C9A8-F9AF2B429D2D}"/>
              </a:ext>
            </a:extLst>
          </p:cNvPr>
          <p:cNvSpPr txBox="1">
            <a:spLocks/>
          </p:cNvSpPr>
          <p:nvPr/>
        </p:nvSpPr>
        <p:spPr>
          <a:xfrm>
            <a:off x="838200" y="521428"/>
            <a:ext cx="105156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dirty="0">
                <a:solidFill>
                  <a:srgbClr val="002060"/>
                </a:solidFill>
                <a:latin typeface="Times New Roman" panose="02020603050405020304" pitchFamily="18" charset="0"/>
                <a:cs typeface="Times New Roman" panose="02020603050405020304" pitchFamily="18" charset="0"/>
              </a:rPr>
              <a:t>1. </a:t>
            </a:r>
            <a:endParaRPr lang="en-US" sz="3200" b="1"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314E9255-7ED4-5E65-5772-7C7DFB9D4FFC}"/>
              </a:ext>
            </a:extLst>
          </p:cNvPr>
          <p:cNvPicPr>
            <a:picLocks noChangeAspect="1"/>
          </p:cNvPicPr>
          <p:nvPr/>
        </p:nvPicPr>
        <p:blipFill>
          <a:blip r:embed="rId2"/>
          <a:stretch>
            <a:fillRect/>
          </a:stretch>
        </p:blipFill>
        <p:spPr>
          <a:xfrm>
            <a:off x="2964016" y="944168"/>
            <a:ext cx="6263967" cy="5392404"/>
          </a:xfrm>
          <a:prstGeom prst="rect">
            <a:avLst/>
          </a:prstGeom>
        </p:spPr>
      </p:pic>
    </p:spTree>
    <p:extLst>
      <p:ext uri="{BB962C8B-B14F-4D97-AF65-F5344CB8AC3E}">
        <p14:creationId xmlns:p14="http://schemas.microsoft.com/office/powerpoint/2010/main" val="3973215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0139FD-7AD8-A746-C9A8-F9AF2B429D2D}"/>
              </a:ext>
            </a:extLst>
          </p:cNvPr>
          <p:cNvSpPr txBox="1">
            <a:spLocks/>
          </p:cNvSpPr>
          <p:nvPr/>
        </p:nvSpPr>
        <p:spPr>
          <a:xfrm>
            <a:off x="838200" y="521428"/>
            <a:ext cx="105156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dirty="0">
                <a:solidFill>
                  <a:srgbClr val="002060"/>
                </a:solidFill>
                <a:latin typeface="Times New Roman" panose="02020603050405020304" pitchFamily="18" charset="0"/>
                <a:cs typeface="Times New Roman" panose="02020603050405020304" pitchFamily="18" charset="0"/>
              </a:rPr>
              <a:t>1. </a:t>
            </a:r>
            <a:endParaRPr lang="en-US" sz="32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B8B585E-C194-0146-5DA8-EF2DE1A1AA1F}"/>
              </a:ext>
            </a:extLst>
          </p:cNvPr>
          <p:cNvSpPr txBox="1"/>
          <p:nvPr/>
        </p:nvSpPr>
        <p:spPr>
          <a:xfrm>
            <a:off x="2470297" y="5603429"/>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5" name="TextBox 4">
            <a:extLst>
              <a:ext uri="{FF2B5EF4-FFF2-40B4-BE49-F238E27FC236}">
                <a16:creationId xmlns:a16="http://schemas.microsoft.com/office/drawing/2014/main" id="{524C3898-4B4F-2EB6-4D90-7709E043582E}"/>
              </a:ext>
            </a:extLst>
          </p:cNvPr>
          <p:cNvSpPr txBox="1"/>
          <p:nvPr/>
        </p:nvSpPr>
        <p:spPr>
          <a:xfrm>
            <a:off x="7909158" y="5603429"/>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pic>
        <p:nvPicPr>
          <p:cNvPr id="7" name="Picture 6" descr="A screenshot of a computer&#10;&#10;Description automatically generated with medium confidence">
            <a:extLst>
              <a:ext uri="{FF2B5EF4-FFF2-40B4-BE49-F238E27FC236}">
                <a16:creationId xmlns:a16="http://schemas.microsoft.com/office/drawing/2014/main" id="{5327BD1F-FCE7-7A08-DE89-30D381B6A7AC}"/>
              </a:ext>
            </a:extLst>
          </p:cNvPr>
          <p:cNvPicPr>
            <a:picLocks noChangeAspect="1"/>
          </p:cNvPicPr>
          <p:nvPr/>
        </p:nvPicPr>
        <p:blipFill>
          <a:blip r:embed="rId2"/>
          <a:stretch>
            <a:fillRect/>
          </a:stretch>
        </p:blipFill>
        <p:spPr>
          <a:xfrm>
            <a:off x="81150" y="1254571"/>
            <a:ext cx="6523287" cy="4348858"/>
          </a:xfrm>
          <a:prstGeom prst="rect">
            <a:avLst/>
          </a:prstGeom>
        </p:spPr>
      </p:pic>
      <p:pic>
        <p:nvPicPr>
          <p:cNvPr id="9" name="Picture 8" descr="A picture containing text, pool table, table&#10;&#10;Description automatically generated">
            <a:extLst>
              <a:ext uri="{FF2B5EF4-FFF2-40B4-BE49-F238E27FC236}">
                <a16:creationId xmlns:a16="http://schemas.microsoft.com/office/drawing/2014/main" id="{62D459C4-8FA2-421E-C15A-1C63DB5C13F4}"/>
              </a:ext>
            </a:extLst>
          </p:cNvPr>
          <p:cNvPicPr>
            <a:picLocks noChangeAspect="1"/>
          </p:cNvPicPr>
          <p:nvPr/>
        </p:nvPicPr>
        <p:blipFill>
          <a:blip r:embed="rId3"/>
          <a:stretch>
            <a:fillRect/>
          </a:stretch>
        </p:blipFill>
        <p:spPr>
          <a:xfrm>
            <a:off x="5587562" y="1254571"/>
            <a:ext cx="6523288" cy="4348858"/>
          </a:xfrm>
          <a:prstGeom prst="rect">
            <a:avLst/>
          </a:prstGeom>
        </p:spPr>
      </p:pic>
    </p:spTree>
    <p:extLst>
      <p:ext uri="{BB962C8B-B14F-4D97-AF65-F5344CB8AC3E}">
        <p14:creationId xmlns:p14="http://schemas.microsoft.com/office/powerpoint/2010/main" val="1162619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2. Design Specifications</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1 cm x 1 cm </a:t>
            </a:r>
            <a:r>
              <a:rPr lang="en-US" sz="2400" b="1" dirty="0">
                <a:solidFill>
                  <a:srgbClr val="002060"/>
                </a:solidFill>
                <a:latin typeface="Times New Roman" panose="02020603050405020304" pitchFamily="18" charset="0"/>
                <a:cs typeface="Times New Roman" panose="02020603050405020304" pitchFamily="18" charset="0"/>
              </a:rPr>
              <a:t>MIH® VMJ 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1-PV; Full Backplane Board</a:t>
            </a: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400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a:t>
            </a:r>
            <a:endParaRPr lang="en-US" sz="2200" dirty="0">
              <a:highlight>
                <a:srgbClr val="FFFF00"/>
              </a:highlight>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lvl="2">
              <a:buFontTx/>
              <a:buChar char="-"/>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Internals:</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PWM Control DSP, MCU, or FPGA for Switch Control</a:t>
            </a:r>
          </a:p>
          <a:p>
            <a:pPr lvl="1"/>
            <a:r>
              <a:rPr lang="en-US" sz="2200" b="1" dirty="0">
                <a:latin typeface="Times New Roman" panose="02020603050405020304" pitchFamily="18" charset="0"/>
                <a:cs typeface="Times New Roman" panose="02020603050405020304" pitchFamily="18" charset="0"/>
              </a:rPr>
              <a:t>Buck DC-DC Converter </a:t>
            </a:r>
            <a:r>
              <a:rPr lang="en-US" sz="2200" dirty="0">
                <a:latin typeface="Times New Roman" panose="02020603050405020304" pitchFamily="18" charset="0"/>
                <a:cs typeface="Times New Roman" panose="02020603050405020304" pitchFamily="18" charset="0"/>
              </a:rPr>
              <a:t>circuit with Low-Pass Filter: </a:t>
            </a:r>
            <a:r>
              <a:rPr lang="en-US" sz="2200" b="1" dirty="0">
                <a:latin typeface="Times New Roman" panose="02020603050405020304" pitchFamily="18" charset="0"/>
                <a:cs typeface="Times New Roman" panose="02020603050405020304" pitchFamily="18" charset="0"/>
              </a:rPr>
              <a:t>29.21 V to 5 V</a:t>
            </a:r>
          </a:p>
          <a:p>
            <a:pPr marL="457200" lvl="1" indent="0">
              <a:buNone/>
            </a:pPr>
            <a:r>
              <a:rPr lang="en-US" sz="2200" dirty="0">
                <a:latin typeface="Times New Roman" panose="02020603050405020304" pitchFamily="18" charset="0"/>
                <a:cs typeface="Times New Roman" panose="02020603050405020304" pitchFamily="18" charset="0"/>
              </a:rPr>
              <a:t>	- R, L, C, MOSFET Switch (Voltage-Controlled)</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r>
              <a:rPr lang="en-US" sz="2200" dirty="0">
                <a:latin typeface="Times New Roman" panose="02020603050405020304" pitchFamily="18" charset="0"/>
                <a:cs typeface="Times New Roman" panose="02020603050405020304" pitchFamily="18" charset="0"/>
              </a:rPr>
              <a:t>8 - 30 V:</a:t>
            </a:r>
          </a:p>
          <a:p>
            <a:pPr lvl="2"/>
            <a:r>
              <a:rPr lang="en-US" sz="2200" dirty="0">
                <a:latin typeface="Times New Roman" panose="02020603050405020304" pitchFamily="18" charset="0"/>
                <a:cs typeface="Times New Roman" panose="02020603050405020304" pitchFamily="18" charset="0"/>
              </a:rPr>
              <a:t>Each PV cell has a 0.59267 W maximum power output</a:t>
            </a:r>
          </a:p>
          <a:p>
            <a:pPr lvl="2"/>
            <a:r>
              <a:rPr lang="en-US" sz="2200" dirty="0">
                <a:latin typeface="Times New Roman" panose="02020603050405020304" pitchFamily="18" charset="0"/>
                <a:cs typeface="Times New Roman" panose="02020603050405020304" pitchFamily="18" charset="0"/>
              </a:rPr>
              <a:t>Each PV cell has a 29.21 V maximum voltage output</a:t>
            </a:r>
          </a:p>
          <a:p>
            <a:pPr lvl="2"/>
            <a:r>
              <a:rPr lang="en-US" sz="2200" dirty="0">
                <a:latin typeface="Times New Roman" panose="02020603050405020304" pitchFamily="18" charset="0"/>
                <a:cs typeface="Times New Roman" panose="02020603050405020304" pitchFamily="18" charset="0"/>
              </a:rPr>
              <a:t>Total max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29.21 V x 1 PV cell; Voltage output = 29.21 V for a single PV solution</a:t>
            </a:r>
          </a:p>
          <a:p>
            <a:pPr lvl="2"/>
            <a:r>
              <a:rPr lang="en-US" sz="2200" dirty="0">
                <a:latin typeface="Times New Roman" panose="02020603050405020304" pitchFamily="18" charset="0"/>
                <a:cs typeface="Times New Roman" panose="02020603050405020304" pitchFamily="18" charset="0"/>
              </a:rPr>
              <a:t>Total max current = 0.02029 A for a single PV solution</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pic>
        <p:nvPicPr>
          <p:cNvPr id="5" name="Picture 4" descr="Shape&#10;&#10;Description automatically generated">
            <a:extLst>
              <a:ext uri="{FF2B5EF4-FFF2-40B4-BE49-F238E27FC236}">
                <a16:creationId xmlns:a16="http://schemas.microsoft.com/office/drawing/2014/main" id="{8470D8AB-70AD-9F3A-E862-9DB0CD5BBF8D}"/>
              </a:ext>
            </a:extLst>
          </p:cNvPr>
          <p:cNvPicPr>
            <a:picLocks noChangeAspect="1"/>
          </p:cNvPicPr>
          <p:nvPr/>
        </p:nvPicPr>
        <p:blipFill>
          <a:blip r:embed="rId2"/>
          <a:stretch>
            <a:fillRect/>
          </a:stretch>
        </p:blipFill>
        <p:spPr>
          <a:xfrm>
            <a:off x="7299956" y="2437340"/>
            <a:ext cx="2568997" cy="1589295"/>
          </a:xfrm>
          <a:prstGeom prst="rect">
            <a:avLst/>
          </a:prstGeom>
        </p:spPr>
      </p:pic>
    </p:spTree>
    <p:extLst>
      <p:ext uri="{BB962C8B-B14F-4D97-AF65-F5344CB8AC3E}">
        <p14:creationId xmlns:p14="http://schemas.microsoft.com/office/powerpoint/2010/main" val="433642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49BC6-F557-4E4C-98DC-51CD25470FF7}"/>
              </a:ext>
            </a:extLst>
          </p:cNvPr>
          <p:cNvSpPr txBox="1"/>
          <p:nvPr/>
        </p:nvSpPr>
        <p:spPr>
          <a:xfrm>
            <a:off x="838200" y="1321356"/>
            <a:ext cx="956139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LM2596T-ADJ/NOPB ‑ 25V-30V to 5.00V @ 0.18A. 69.4% Efficiency</a:t>
            </a:r>
          </a:p>
        </p:txBody>
      </p:sp>
      <p:sp>
        <p:nvSpPr>
          <p:cNvPr id="4" name="Title 1">
            <a:extLst>
              <a:ext uri="{FF2B5EF4-FFF2-40B4-BE49-F238E27FC236}">
                <a16:creationId xmlns:a16="http://schemas.microsoft.com/office/drawing/2014/main" id="{493D013A-5479-F341-A1EF-3E015F185718}"/>
              </a:ext>
            </a:extLst>
          </p:cNvPr>
          <p:cNvSpPr>
            <a:spLocks noGrp="1"/>
          </p:cNvSpPr>
          <p:nvPr>
            <p:ph type="title"/>
          </p:nvPr>
        </p:nvSpPr>
        <p:spPr>
          <a:xfrm>
            <a:off x="838200" y="365125"/>
            <a:ext cx="10515600" cy="1325563"/>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2. Buck DC-DC Converter</a:t>
            </a:r>
          </a:p>
        </p:txBody>
      </p:sp>
      <p:pic>
        <p:nvPicPr>
          <p:cNvPr id="5" name="Picture 4" descr="Diagram, schematic&#10;&#10;Description automatically generated">
            <a:extLst>
              <a:ext uri="{FF2B5EF4-FFF2-40B4-BE49-F238E27FC236}">
                <a16:creationId xmlns:a16="http://schemas.microsoft.com/office/drawing/2014/main" id="{F51D51A8-AA09-1E4C-86B7-0DBABE8B93C7}"/>
              </a:ext>
            </a:extLst>
          </p:cNvPr>
          <p:cNvPicPr>
            <a:picLocks noChangeAspect="1"/>
          </p:cNvPicPr>
          <p:nvPr/>
        </p:nvPicPr>
        <p:blipFill>
          <a:blip r:embed="rId2"/>
          <a:stretch>
            <a:fillRect/>
          </a:stretch>
        </p:blipFill>
        <p:spPr>
          <a:xfrm>
            <a:off x="2705365" y="1910686"/>
            <a:ext cx="6781270" cy="4267863"/>
          </a:xfrm>
          <a:prstGeom prst="rect">
            <a:avLst/>
          </a:prstGeom>
        </p:spPr>
      </p:pic>
    </p:spTree>
    <p:extLst>
      <p:ext uri="{BB962C8B-B14F-4D97-AF65-F5344CB8AC3E}">
        <p14:creationId xmlns:p14="http://schemas.microsoft.com/office/powerpoint/2010/main" val="100875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404B7ED-9181-4D93-4F66-EA3756A87D70}"/>
              </a:ext>
            </a:extLst>
          </p:cNvPr>
          <p:cNvPicPr>
            <a:picLocks noChangeAspect="1"/>
          </p:cNvPicPr>
          <p:nvPr/>
        </p:nvPicPr>
        <p:blipFill>
          <a:blip r:embed="rId2"/>
          <a:stretch>
            <a:fillRect/>
          </a:stretch>
        </p:blipFill>
        <p:spPr>
          <a:xfrm>
            <a:off x="2323475" y="989352"/>
            <a:ext cx="8010815" cy="5252252"/>
          </a:xfrm>
          <a:prstGeom prst="rect">
            <a:avLst/>
          </a:prstGeom>
        </p:spPr>
      </p:pic>
      <p:sp>
        <p:nvSpPr>
          <p:cNvPr id="4" name="Title 1">
            <a:extLst>
              <a:ext uri="{FF2B5EF4-FFF2-40B4-BE49-F238E27FC236}">
                <a16:creationId xmlns:a16="http://schemas.microsoft.com/office/drawing/2014/main" id="{2A90872C-18D3-0004-BC7C-879ED8208FC1}"/>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2. </a:t>
            </a:r>
          </a:p>
        </p:txBody>
      </p:sp>
    </p:spTree>
    <p:extLst>
      <p:ext uri="{BB962C8B-B14F-4D97-AF65-F5344CB8AC3E}">
        <p14:creationId xmlns:p14="http://schemas.microsoft.com/office/powerpoint/2010/main" val="2605006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D71D8-14F6-768F-7FB4-9487D6A78399}"/>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2. </a:t>
            </a:r>
          </a:p>
        </p:txBody>
      </p:sp>
      <p:pic>
        <p:nvPicPr>
          <p:cNvPr id="5" name="Picture 4" descr="Diagram&#10;&#10;Description automatically generated">
            <a:extLst>
              <a:ext uri="{FF2B5EF4-FFF2-40B4-BE49-F238E27FC236}">
                <a16:creationId xmlns:a16="http://schemas.microsoft.com/office/drawing/2014/main" id="{F43BDE78-3361-FD1D-7A9A-ED9FD40E037F}"/>
              </a:ext>
            </a:extLst>
          </p:cNvPr>
          <p:cNvPicPr>
            <a:picLocks noChangeAspect="1"/>
          </p:cNvPicPr>
          <p:nvPr/>
        </p:nvPicPr>
        <p:blipFill>
          <a:blip r:embed="rId2"/>
          <a:stretch>
            <a:fillRect/>
          </a:stretch>
        </p:blipFill>
        <p:spPr>
          <a:xfrm>
            <a:off x="2705017" y="1117348"/>
            <a:ext cx="6781965" cy="5060119"/>
          </a:xfrm>
          <a:prstGeom prst="rect">
            <a:avLst/>
          </a:prstGeom>
        </p:spPr>
      </p:pic>
    </p:spTree>
    <p:extLst>
      <p:ext uri="{BB962C8B-B14F-4D97-AF65-F5344CB8AC3E}">
        <p14:creationId xmlns:p14="http://schemas.microsoft.com/office/powerpoint/2010/main" val="78219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5B58-5592-DFFB-E175-4B1DADA389F3}"/>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2. </a:t>
            </a:r>
          </a:p>
        </p:txBody>
      </p:sp>
      <p:sp>
        <p:nvSpPr>
          <p:cNvPr id="5" name="TextBox 4">
            <a:extLst>
              <a:ext uri="{FF2B5EF4-FFF2-40B4-BE49-F238E27FC236}">
                <a16:creationId xmlns:a16="http://schemas.microsoft.com/office/drawing/2014/main" id="{93B73591-913F-07EF-46A1-F1C79704C618}"/>
              </a:ext>
            </a:extLst>
          </p:cNvPr>
          <p:cNvSpPr txBox="1"/>
          <p:nvPr/>
        </p:nvSpPr>
        <p:spPr>
          <a:xfrm>
            <a:off x="2466399" y="5383742"/>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7" name="TextBox 6">
            <a:extLst>
              <a:ext uri="{FF2B5EF4-FFF2-40B4-BE49-F238E27FC236}">
                <a16:creationId xmlns:a16="http://schemas.microsoft.com/office/drawing/2014/main" id="{C489958B-8FCE-DEA2-CBF4-8CCE54142FDF}"/>
              </a:ext>
            </a:extLst>
          </p:cNvPr>
          <p:cNvSpPr txBox="1"/>
          <p:nvPr/>
        </p:nvSpPr>
        <p:spPr>
          <a:xfrm>
            <a:off x="8082333" y="5357208"/>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pic>
        <p:nvPicPr>
          <p:cNvPr id="11" name="Picture 10">
            <a:extLst>
              <a:ext uri="{FF2B5EF4-FFF2-40B4-BE49-F238E27FC236}">
                <a16:creationId xmlns:a16="http://schemas.microsoft.com/office/drawing/2014/main" id="{9BD23516-A2E6-5E2B-1C00-8E66CF6C43DE}"/>
              </a:ext>
            </a:extLst>
          </p:cNvPr>
          <p:cNvPicPr>
            <a:picLocks noChangeAspect="1"/>
          </p:cNvPicPr>
          <p:nvPr/>
        </p:nvPicPr>
        <p:blipFill>
          <a:blip r:embed="rId2"/>
          <a:stretch>
            <a:fillRect/>
          </a:stretch>
        </p:blipFill>
        <p:spPr>
          <a:xfrm>
            <a:off x="395718" y="1500787"/>
            <a:ext cx="5784632" cy="3856421"/>
          </a:xfrm>
          <a:prstGeom prst="rect">
            <a:avLst/>
          </a:prstGeom>
        </p:spPr>
      </p:pic>
      <p:pic>
        <p:nvPicPr>
          <p:cNvPr id="13" name="Picture 12">
            <a:extLst>
              <a:ext uri="{FF2B5EF4-FFF2-40B4-BE49-F238E27FC236}">
                <a16:creationId xmlns:a16="http://schemas.microsoft.com/office/drawing/2014/main" id="{25D084BE-E27D-A03F-185C-F6BA87788C97}"/>
              </a:ext>
            </a:extLst>
          </p:cNvPr>
          <p:cNvPicPr>
            <a:picLocks noChangeAspect="1"/>
          </p:cNvPicPr>
          <p:nvPr/>
        </p:nvPicPr>
        <p:blipFill>
          <a:blip r:embed="rId3"/>
          <a:stretch>
            <a:fillRect/>
          </a:stretch>
        </p:blipFill>
        <p:spPr>
          <a:xfrm>
            <a:off x="6011651" y="1500788"/>
            <a:ext cx="5784631" cy="3856421"/>
          </a:xfrm>
          <a:prstGeom prst="rect">
            <a:avLst/>
          </a:prstGeom>
        </p:spPr>
      </p:pic>
    </p:spTree>
    <p:extLst>
      <p:ext uri="{BB962C8B-B14F-4D97-AF65-F5344CB8AC3E}">
        <p14:creationId xmlns:p14="http://schemas.microsoft.com/office/powerpoint/2010/main" val="282594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3. Design Specifications</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1 cm x 1 cm </a:t>
            </a:r>
            <a:r>
              <a:rPr lang="en-US" sz="2400" b="1" dirty="0">
                <a:solidFill>
                  <a:srgbClr val="002060"/>
                </a:solidFill>
                <a:latin typeface="Times New Roman" panose="02020603050405020304" pitchFamily="18" charset="0"/>
                <a:cs typeface="Times New Roman" panose="02020603050405020304" pitchFamily="18" charset="0"/>
              </a:rPr>
              <a:t>MIH® VMJ PV Cell Form Factor, </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Parallel; Full Backplane Board</a:t>
            </a: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400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lvl="2">
              <a:buFontTx/>
              <a:buChar char="-"/>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Internals:</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PWM Control DSP, MCU, or FPGA for Switch Control</a:t>
            </a:r>
          </a:p>
          <a:p>
            <a:pPr lvl="1"/>
            <a:r>
              <a:rPr lang="en-US" sz="2200" b="1" dirty="0">
                <a:latin typeface="Times New Roman" panose="02020603050405020304" pitchFamily="18" charset="0"/>
                <a:cs typeface="Times New Roman" panose="02020603050405020304" pitchFamily="18" charset="0"/>
              </a:rPr>
              <a:t>Buck DC-DC Converter </a:t>
            </a:r>
            <a:r>
              <a:rPr lang="en-US" sz="2200" dirty="0">
                <a:latin typeface="Times New Roman" panose="02020603050405020304" pitchFamily="18" charset="0"/>
                <a:cs typeface="Times New Roman" panose="02020603050405020304" pitchFamily="18" charset="0"/>
              </a:rPr>
              <a:t>circuit with Low-Pass Filter: </a:t>
            </a:r>
            <a:r>
              <a:rPr lang="en-US" sz="2200" b="1" dirty="0">
                <a:latin typeface="Times New Roman" panose="02020603050405020304" pitchFamily="18" charset="0"/>
                <a:cs typeface="Times New Roman" panose="02020603050405020304" pitchFamily="18" charset="0"/>
              </a:rPr>
              <a:t>29.21 V to 5 V</a:t>
            </a:r>
          </a:p>
          <a:p>
            <a:pPr marL="457200" lvl="1" indent="0">
              <a:buNone/>
            </a:pPr>
            <a:r>
              <a:rPr lang="en-US" sz="2200" dirty="0">
                <a:latin typeface="Times New Roman" panose="02020603050405020304" pitchFamily="18" charset="0"/>
                <a:cs typeface="Times New Roman" panose="02020603050405020304" pitchFamily="18" charset="0"/>
              </a:rPr>
              <a:t>	- R, L, C, MOSFET Switch (Voltage-Controlled)</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r>
              <a:rPr lang="en-US" sz="2200" dirty="0">
                <a:latin typeface="Times New Roman" panose="02020603050405020304" pitchFamily="18" charset="0"/>
                <a:cs typeface="Times New Roman" panose="02020603050405020304" pitchFamily="18" charset="0"/>
              </a:rPr>
              <a:t>8 - 30 V:</a:t>
            </a:r>
          </a:p>
          <a:p>
            <a:pPr lvl="2"/>
            <a:r>
              <a:rPr lang="en-US" sz="2200" dirty="0">
                <a:latin typeface="Times New Roman" panose="02020603050405020304" pitchFamily="18" charset="0"/>
                <a:cs typeface="Times New Roman" panose="02020603050405020304" pitchFamily="18" charset="0"/>
              </a:rPr>
              <a:t>Each PV cell has a 0.59267 W maximum power output</a:t>
            </a:r>
          </a:p>
          <a:p>
            <a:pPr lvl="2"/>
            <a:r>
              <a:rPr lang="en-US" sz="2200" dirty="0">
                <a:latin typeface="Times New Roman" panose="02020603050405020304" pitchFamily="18" charset="0"/>
                <a:cs typeface="Times New Roman" panose="02020603050405020304" pitchFamily="18" charset="0"/>
              </a:rPr>
              <a:t>Each PV cell has a 29.21 V maximum voltage output</a:t>
            </a: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29.21 V for a parallel connection</a:t>
            </a:r>
          </a:p>
          <a:p>
            <a:pPr lvl="2"/>
            <a:r>
              <a:rPr lang="en-US" sz="2200" dirty="0">
                <a:latin typeface="Times New Roman" panose="02020603050405020304" pitchFamily="18" charset="0"/>
                <a:cs typeface="Times New Roman" panose="02020603050405020304" pitchFamily="18" charset="0"/>
              </a:rPr>
              <a:t>Total current =  0.02029 A x 4 PV cells = 0.08116 A for a parallel connection</a:t>
            </a:r>
          </a:p>
          <a:p>
            <a:pPr lvl="2"/>
            <a:r>
              <a:rPr lang="en-US" sz="2200" dirty="0">
                <a:latin typeface="Times New Roman" panose="02020603050405020304" pitchFamily="18" charset="0"/>
                <a:cs typeface="Times New Roman" panose="02020603050405020304" pitchFamily="18" charset="0"/>
              </a:rPr>
              <a:t>Total power = 29.21 V x 0.08116 A = 2.3706836 W</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pic>
        <p:nvPicPr>
          <p:cNvPr id="5" name="Picture 4" descr="Shape&#10;&#10;Description automatically generated">
            <a:extLst>
              <a:ext uri="{FF2B5EF4-FFF2-40B4-BE49-F238E27FC236}">
                <a16:creationId xmlns:a16="http://schemas.microsoft.com/office/drawing/2014/main" id="{17745991-2E99-C248-94F3-5C2BB8E804B4}"/>
              </a:ext>
            </a:extLst>
          </p:cNvPr>
          <p:cNvPicPr>
            <a:picLocks noChangeAspect="1"/>
          </p:cNvPicPr>
          <p:nvPr/>
        </p:nvPicPr>
        <p:blipFill>
          <a:blip r:embed="rId2"/>
          <a:stretch>
            <a:fillRect/>
          </a:stretch>
        </p:blipFill>
        <p:spPr>
          <a:xfrm>
            <a:off x="5785211" y="2317613"/>
            <a:ext cx="2622900" cy="1622642"/>
          </a:xfrm>
          <a:prstGeom prst="rect">
            <a:avLst/>
          </a:prstGeom>
        </p:spPr>
      </p:pic>
      <p:grpSp>
        <p:nvGrpSpPr>
          <p:cNvPr id="4" name="Group 3">
            <a:extLst>
              <a:ext uri="{FF2B5EF4-FFF2-40B4-BE49-F238E27FC236}">
                <a16:creationId xmlns:a16="http://schemas.microsoft.com/office/drawing/2014/main" id="{998F9D08-6291-395A-C880-E63846B5FEBB}"/>
              </a:ext>
            </a:extLst>
          </p:cNvPr>
          <p:cNvGrpSpPr/>
          <p:nvPr/>
        </p:nvGrpSpPr>
        <p:grpSpPr>
          <a:xfrm>
            <a:off x="8485201" y="1489847"/>
            <a:ext cx="3020083" cy="3112340"/>
            <a:chOff x="7346203" y="1621557"/>
            <a:chExt cx="3938493" cy="4058805"/>
          </a:xfrm>
        </p:grpSpPr>
        <p:pic>
          <p:nvPicPr>
            <p:cNvPr id="16" name="Picture 15" descr="Diagram&#10;&#10;Description automatically generated">
              <a:extLst>
                <a:ext uri="{FF2B5EF4-FFF2-40B4-BE49-F238E27FC236}">
                  <a16:creationId xmlns:a16="http://schemas.microsoft.com/office/drawing/2014/main" id="{A0F939FF-9232-97AA-AA11-47CE9CD0A0CC}"/>
                </a:ext>
              </a:extLst>
            </p:cNvPr>
            <p:cNvPicPr>
              <a:picLocks noChangeAspect="1"/>
            </p:cNvPicPr>
            <p:nvPr/>
          </p:nvPicPr>
          <p:blipFill>
            <a:blip r:embed="rId3"/>
            <a:stretch>
              <a:fillRect/>
            </a:stretch>
          </p:blipFill>
          <p:spPr>
            <a:xfrm>
              <a:off x="7346203" y="1629646"/>
              <a:ext cx="3938493" cy="4050716"/>
            </a:xfrm>
            <a:prstGeom prst="rect">
              <a:avLst/>
            </a:prstGeom>
          </p:spPr>
        </p:pic>
        <p:sp>
          <p:nvSpPr>
            <p:cNvPr id="17" name="Rectangle 16">
              <a:extLst>
                <a:ext uri="{FF2B5EF4-FFF2-40B4-BE49-F238E27FC236}">
                  <a16:creationId xmlns:a16="http://schemas.microsoft.com/office/drawing/2014/main" id="{ED307F0D-1888-CDCC-66C8-1790C0C3B9C1}"/>
                </a:ext>
              </a:extLst>
            </p:cNvPr>
            <p:cNvSpPr/>
            <p:nvPr/>
          </p:nvSpPr>
          <p:spPr>
            <a:xfrm>
              <a:off x="9134272" y="162155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870B281-CEFA-DF2D-B4DD-144FC6AE55CA}"/>
                </a:ext>
              </a:extLst>
            </p:cNvPr>
            <p:cNvSpPr/>
            <p:nvPr/>
          </p:nvSpPr>
          <p:spPr>
            <a:xfrm>
              <a:off x="9134272" y="2440523"/>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95E938B-B2C6-B955-4DB0-76F15FDD6308}"/>
                </a:ext>
              </a:extLst>
            </p:cNvPr>
            <p:cNvSpPr/>
            <p:nvPr/>
          </p:nvSpPr>
          <p:spPr>
            <a:xfrm>
              <a:off x="9105089" y="331333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3619831-E671-242C-039D-2FD6C5AF7EEC}"/>
                </a:ext>
              </a:extLst>
            </p:cNvPr>
            <p:cNvSpPr/>
            <p:nvPr/>
          </p:nvSpPr>
          <p:spPr>
            <a:xfrm>
              <a:off x="9018755" y="413832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559830-90FA-1B42-E39B-611B566997B2}"/>
                </a:ext>
              </a:extLst>
            </p:cNvPr>
            <p:cNvSpPr/>
            <p:nvPr/>
          </p:nvSpPr>
          <p:spPr>
            <a:xfrm>
              <a:off x="9996791" y="1877438"/>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9690F1E-F8E5-EF1C-7B06-F199A5BFA681}"/>
                </a:ext>
              </a:extLst>
            </p:cNvPr>
            <p:cNvSpPr/>
            <p:nvPr/>
          </p:nvSpPr>
          <p:spPr>
            <a:xfrm>
              <a:off x="9996791" y="270104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1E19D25-8750-6F1E-0BAF-94C62CDB4315}"/>
                </a:ext>
              </a:extLst>
            </p:cNvPr>
            <p:cNvSpPr/>
            <p:nvPr/>
          </p:nvSpPr>
          <p:spPr>
            <a:xfrm>
              <a:off x="9996791" y="354467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599D620-C788-DE7F-7336-FAEB29B397E9}"/>
                </a:ext>
              </a:extLst>
            </p:cNvPr>
            <p:cNvSpPr/>
            <p:nvPr/>
          </p:nvSpPr>
          <p:spPr>
            <a:xfrm>
              <a:off x="9996791" y="436966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4086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49BC6-F557-4E4C-98DC-51CD25470FF7}"/>
              </a:ext>
            </a:extLst>
          </p:cNvPr>
          <p:cNvSpPr txBox="1"/>
          <p:nvPr/>
        </p:nvSpPr>
        <p:spPr>
          <a:xfrm>
            <a:off x="838200" y="1321356"/>
            <a:ext cx="956139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LM2596T-ADJ/NOPB ‑ 25V-30V to 5.00V @ 0.18A. 69.4% Efficiency</a:t>
            </a:r>
          </a:p>
        </p:txBody>
      </p:sp>
      <p:sp>
        <p:nvSpPr>
          <p:cNvPr id="4" name="Title 1">
            <a:extLst>
              <a:ext uri="{FF2B5EF4-FFF2-40B4-BE49-F238E27FC236}">
                <a16:creationId xmlns:a16="http://schemas.microsoft.com/office/drawing/2014/main" id="{493D013A-5479-F341-A1EF-3E015F185718}"/>
              </a:ext>
            </a:extLst>
          </p:cNvPr>
          <p:cNvSpPr>
            <a:spLocks noGrp="1"/>
          </p:cNvSpPr>
          <p:nvPr>
            <p:ph type="title"/>
          </p:nvPr>
        </p:nvSpPr>
        <p:spPr>
          <a:xfrm>
            <a:off x="838200" y="365125"/>
            <a:ext cx="10515600" cy="1325563"/>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3. Buck DC-DC Converter</a:t>
            </a:r>
          </a:p>
        </p:txBody>
      </p:sp>
      <p:pic>
        <p:nvPicPr>
          <p:cNvPr id="5" name="Picture 4" descr="Diagram, schematic&#10;&#10;Description automatically generated">
            <a:extLst>
              <a:ext uri="{FF2B5EF4-FFF2-40B4-BE49-F238E27FC236}">
                <a16:creationId xmlns:a16="http://schemas.microsoft.com/office/drawing/2014/main" id="{F51D51A8-AA09-1E4C-86B7-0DBABE8B93C7}"/>
              </a:ext>
            </a:extLst>
          </p:cNvPr>
          <p:cNvPicPr>
            <a:picLocks noChangeAspect="1"/>
          </p:cNvPicPr>
          <p:nvPr/>
        </p:nvPicPr>
        <p:blipFill>
          <a:blip r:embed="rId2"/>
          <a:stretch>
            <a:fillRect/>
          </a:stretch>
        </p:blipFill>
        <p:spPr>
          <a:xfrm>
            <a:off x="2705365" y="1910686"/>
            <a:ext cx="6781270" cy="4267863"/>
          </a:xfrm>
          <a:prstGeom prst="rect">
            <a:avLst/>
          </a:prstGeom>
        </p:spPr>
      </p:pic>
    </p:spTree>
    <p:extLst>
      <p:ext uri="{BB962C8B-B14F-4D97-AF65-F5344CB8AC3E}">
        <p14:creationId xmlns:p14="http://schemas.microsoft.com/office/powerpoint/2010/main" val="366630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 day&#10;&#10;Description automatically generated">
            <a:extLst>
              <a:ext uri="{FF2B5EF4-FFF2-40B4-BE49-F238E27FC236}">
                <a16:creationId xmlns:a16="http://schemas.microsoft.com/office/drawing/2014/main" id="{8ED479CD-F071-062E-A612-352CBBC5780E}"/>
              </a:ext>
            </a:extLst>
          </p:cNvPr>
          <p:cNvPicPr>
            <a:picLocks noChangeAspect="1"/>
          </p:cNvPicPr>
          <p:nvPr/>
        </p:nvPicPr>
        <p:blipFill>
          <a:blip r:embed="rId2"/>
          <a:stretch>
            <a:fillRect/>
          </a:stretch>
        </p:blipFill>
        <p:spPr>
          <a:xfrm>
            <a:off x="1684065" y="1244184"/>
            <a:ext cx="9388741" cy="4844029"/>
          </a:xfrm>
          <a:prstGeom prst="rect">
            <a:avLst/>
          </a:prstGeom>
        </p:spPr>
      </p:pic>
      <p:sp>
        <p:nvSpPr>
          <p:cNvPr id="4" name="Title 1">
            <a:extLst>
              <a:ext uri="{FF2B5EF4-FFF2-40B4-BE49-F238E27FC236}">
                <a16:creationId xmlns:a16="http://schemas.microsoft.com/office/drawing/2014/main" id="{EBF84A20-BE9A-04A6-4BA8-BD3177EEED48}"/>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3. </a:t>
            </a:r>
          </a:p>
        </p:txBody>
      </p:sp>
    </p:spTree>
    <p:extLst>
      <p:ext uri="{BB962C8B-B14F-4D97-AF65-F5344CB8AC3E}">
        <p14:creationId xmlns:p14="http://schemas.microsoft.com/office/powerpoint/2010/main" val="2136658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E8A10-412A-344A-8E68-EE364B21B56C}"/>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Receiver Conceptual Block Diagram</a:t>
            </a:r>
          </a:p>
        </p:txBody>
      </p:sp>
      <p:pic>
        <p:nvPicPr>
          <p:cNvPr id="5" name="image19.png">
            <a:extLst>
              <a:ext uri="{FF2B5EF4-FFF2-40B4-BE49-F238E27FC236}">
                <a16:creationId xmlns:a16="http://schemas.microsoft.com/office/drawing/2014/main" id="{608F2997-9E24-2F49-A685-739B77AB5BD9}"/>
              </a:ext>
            </a:extLst>
          </p:cNvPr>
          <p:cNvPicPr/>
          <p:nvPr/>
        </p:nvPicPr>
        <p:blipFill>
          <a:blip r:embed="rId2"/>
          <a:srcRect/>
          <a:stretch>
            <a:fillRect/>
          </a:stretch>
        </p:blipFill>
        <p:spPr>
          <a:xfrm>
            <a:off x="1337733" y="1690688"/>
            <a:ext cx="8660037" cy="4478053"/>
          </a:xfrm>
          <a:prstGeom prst="rect">
            <a:avLst/>
          </a:prstGeom>
          <a:ln/>
        </p:spPr>
      </p:pic>
    </p:spTree>
    <p:extLst>
      <p:ext uri="{BB962C8B-B14F-4D97-AF65-F5344CB8AC3E}">
        <p14:creationId xmlns:p14="http://schemas.microsoft.com/office/powerpoint/2010/main" val="329942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01FDB6-4D21-F1A0-6FD4-7647C1302485}"/>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3. </a:t>
            </a:r>
          </a:p>
        </p:txBody>
      </p:sp>
      <p:pic>
        <p:nvPicPr>
          <p:cNvPr id="5" name="Picture 4">
            <a:extLst>
              <a:ext uri="{FF2B5EF4-FFF2-40B4-BE49-F238E27FC236}">
                <a16:creationId xmlns:a16="http://schemas.microsoft.com/office/drawing/2014/main" id="{8A8F7E53-5CB1-29EC-B6F9-6415A5AAA0AE}"/>
              </a:ext>
            </a:extLst>
          </p:cNvPr>
          <p:cNvPicPr>
            <a:picLocks noChangeAspect="1"/>
          </p:cNvPicPr>
          <p:nvPr/>
        </p:nvPicPr>
        <p:blipFill>
          <a:blip r:embed="rId2"/>
          <a:stretch>
            <a:fillRect/>
          </a:stretch>
        </p:blipFill>
        <p:spPr>
          <a:xfrm>
            <a:off x="2209800" y="1418897"/>
            <a:ext cx="7772400" cy="4506641"/>
          </a:xfrm>
          <a:prstGeom prst="rect">
            <a:avLst/>
          </a:prstGeom>
        </p:spPr>
      </p:pic>
    </p:spTree>
    <p:extLst>
      <p:ext uri="{BB962C8B-B14F-4D97-AF65-F5344CB8AC3E}">
        <p14:creationId xmlns:p14="http://schemas.microsoft.com/office/powerpoint/2010/main" val="2440809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7CC185-6966-7401-2CF7-56D059B2A3FA}"/>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3. </a:t>
            </a:r>
          </a:p>
        </p:txBody>
      </p:sp>
      <p:sp>
        <p:nvSpPr>
          <p:cNvPr id="4" name="TextBox 3">
            <a:extLst>
              <a:ext uri="{FF2B5EF4-FFF2-40B4-BE49-F238E27FC236}">
                <a16:creationId xmlns:a16="http://schemas.microsoft.com/office/drawing/2014/main" id="{605D2AAB-D15C-D526-F50C-AB88C79AE5AB}"/>
              </a:ext>
            </a:extLst>
          </p:cNvPr>
          <p:cNvSpPr txBox="1"/>
          <p:nvPr/>
        </p:nvSpPr>
        <p:spPr>
          <a:xfrm>
            <a:off x="2361297" y="4850046"/>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7" name="TextBox 6">
            <a:extLst>
              <a:ext uri="{FF2B5EF4-FFF2-40B4-BE49-F238E27FC236}">
                <a16:creationId xmlns:a16="http://schemas.microsoft.com/office/drawing/2014/main" id="{CFB89899-C9A9-11BC-140E-21FB539FD349}"/>
              </a:ext>
            </a:extLst>
          </p:cNvPr>
          <p:cNvSpPr txBox="1"/>
          <p:nvPr/>
        </p:nvSpPr>
        <p:spPr>
          <a:xfrm>
            <a:off x="8170546" y="4850046"/>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pic>
        <p:nvPicPr>
          <p:cNvPr id="12" name="Picture 11" descr="Diagram&#10;&#10;Description automatically generated with medium confidence">
            <a:extLst>
              <a:ext uri="{FF2B5EF4-FFF2-40B4-BE49-F238E27FC236}">
                <a16:creationId xmlns:a16="http://schemas.microsoft.com/office/drawing/2014/main" id="{122D997E-4FD8-925D-1A5F-D18F656ECC37}"/>
              </a:ext>
            </a:extLst>
          </p:cNvPr>
          <p:cNvPicPr>
            <a:picLocks noChangeAspect="1"/>
          </p:cNvPicPr>
          <p:nvPr/>
        </p:nvPicPr>
        <p:blipFill>
          <a:blip r:embed="rId2"/>
          <a:stretch>
            <a:fillRect/>
          </a:stretch>
        </p:blipFill>
        <p:spPr>
          <a:xfrm>
            <a:off x="579923" y="1429406"/>
            <a:ext cx="5407960" cy="3605306"/>
          </a:xfrm>
          <a:prstGeom prst="rect">
            <a:avLst/>
          </a:prstGeom>
        </p:spPr>
      </p:pic>
      <p:pic>
        <p:nvPicPr>
          <p:cNvPr id="14" name="Picture 13">
            <a:extLst>
              <a:ext uri="{FF2B5EF4-FFF2-40B4-BE49-F238E27FC236}">
                <a16:creationId xmlns:a16="http://schemas.microsoft.com/office/drawing/2014/main" id="{6C2B3A0A-3C39-C9F4-01AB-F9845FFD4EF3}"/>
              </a:ext>
            </a:extLst>
          </p:cNvPr>
          <p:cNvPicPr>
            <a:picLocks noChangeAspect="1"/>
          </p:cNvPicPr>
          <p:nvPr/>
        </p:nvPicPr>
        <p:blipFill>
          <a:blip r:embed="rId3"/>
          <a:stretch>
            <a:fillRect/>
          </a:stretch>
        </p:blipFill>
        <p:spPr>
          <a:xfrm>
            <a:off x="6288202" y="1429406"/>
            <a:ext cx="5407959" cy="3605306"/>
          </a:xfrm>
          <a:prstGeom prst="rect">
            <a:avLst/>
          </a:prstGeom>
        </p:spPr>
      </p:pic>
    </p:spTree>
    <p:extLst>
      <p:ext uri="{BB962C8B-B14F-4D97-AF65-F5344CB8AC3E}">
        <p14:creationId xmlns:p14="http://schemas.microsoft.com/office/powerpoint/2010/main" val="824517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fontScale="90000"/>
          </a:bodyPr>
          <a:lstStyle/>
          <a:p>
            <a:r>
              <a:rPr lang="en-US" sz="2400" b="1" dirty="0">
                <a:solidFill>
                  <a:srgbClr val="002060"/>
                </a:solidFill>
                <a:latin typeface="Times New Roman" panose="02020603050405020304" pitchFamily="18" charset="0"/>
                <a:cs typeface="Times New Roman" panose="02020603050405020304" pitchFamily="18" charset="0"/>
              </a:rPr>
              <a:t>4.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2.5 cm x 2.5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Parallel; Extension Board: </a:t>
            </a:r>
            <a:br>
              <a:rPr lang="en-US" sz="2400" i="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Configurable for Externally Adaptive Load Circuitry</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5438269B-6A56-E848-8D45-693A4C737871}"/>
              </a:ext>
            </a:extLst>
          </p:cNvPr>
          <p:cNvSpPr>
            <a:spLocks noGrp="1"/>
          </p:cNvSpPr>
          <p:nvPr>
            <p:ph idx="1"/>
          </p:nvPr>
        </p:nvSpPr>
        <p:spPr>
          <a:xfrm>
            <a:off x="838200" y="1783765"/>
            <a:ext cx="10515600" cy="4709110"/>
          </a:xfrm>
        </p:spPr>
        <p:txBody>
          <a:bodyPr>
            <a:normAutofit fontScale="550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x 4 PV cells = 8 leads</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a:t>
            </a:r>
          </a:p>
          <a:p>
            <a:pPr lvl="2"/>
            <a:r>
              <a:rPr lang="en-US" sz="2200" dirty="0">
                <a:latin typeface="Times New Roman" panose="02020603050405020304" pitchFamily="18" charset="0"/>
                <a:cs typeface="Times New Roman" panose="02020603050405020304" pitchFamily="18" charset="0"/>
              </a:rPr>
              <a:t>Each PV cell has a 0.0472 A current output at </a:t>
            </a:r>
            <a:r>
              <a:rPr lang="en-US" sz="2200" dirty="0" err="1">
                <a:latin typeface="Times New Roman" panose="02020603050405020304" pitchFamily="18" charset="0"/>
                <a:cs typeface="Times New Roman" panose="02020603050405020304" pitchFamily="18" charset="0"/>
              </a:rPr>
              <a:t>P</a:t>
            </a:r>
            <a:r>
              <a:rPr lang="en-US" sz="2200" baseline="-25000" dirty="0" err="1">
                <a:latin typeface="Times New Roman" panose="02020603050405020304" pitchFamily="18" charset="0"/>
                <a:cs typeface="Times New Roman" panose="02020603050405020304" pitchFamily="18" charset="0"/>
              </a:rPr>
              <a:t>mpp</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Each PV cell has a 2.23 V voltage output at </a:t>
            </a:r>
            <a:r>
              <a:rPr lang="en-US" sz="2200" dirty="0" err="1">
                <a:latin typeface="Times New Roman" panose="02020603050405020304" pitchFamily="18" charset="0"/>
                <a:cs typeface="Times New Roman" panose="02020603050405020304" pitchFamily="18" charset="0"/>
              </a:rPr>
              <a:t>P</a:t>
            </a:r>
            <a:r>
              <a:rPr lang="en-US" sz="2200" baseline="-25000" dirty="0" err="1">
                <a:latin typeface="Times New Roman" panose="02020603050405020304" pitchFamily="18" charset="0"/>
                <a:cs typeface="Times New Roman" panose="02020603050405020304" pitchFamily="18" charset="0"/>
              </a:rPr>
              <a:t>mpp</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Each PV cell has a 0.1053 W maximum power output</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pic>
        <p:nvPicPr>
          <p:cNvPr id="8" name="Picture 7" descr="A picture containing text&#10;&#10;Description automatically generated">
            <a:extLst>
              <a:ext uri="{FF2B5EF4-FFF2-40B4-BE49-F238E27FC236}">
                <a16:creationId xmlns:a16="http://schemas.microsoft.com/office/drawing/2014/main" id="{2554DA01-62B1-5242-B1DD-339338D03C32}"/>
              </a:ext>
            </a:extLst>
          </p:cNvPr>
          <p:cNvPicPr>
            <a:picLocks noChangeAspect="1"/>
          </p:cNvPicPr>
          <p:nvPr/>
        </p:nvPicPr>
        <p:blipFill>
          <a:blip r:embed="rId2"/>
          <a:stretch>
            <a:fillRect/>
          </a:stretch>
        </p:blipFill>
        <p:spPr>
          <a:xfrm>
            <a:off x="6228347" y="1962055"/>
            <a:ext cx="2318592" cy="1615729"/>
          </a:xfrm>
          <a:prstGeom prst="rect">
            <a:avLst/>
          </a:prstGeom>
        </p:spPr>
      </p:pic>
      <p:sp>
        <p:nvSpPr>
          <p:cNvPr id="9" name="TextBox 8">
            <a:extLst>
              <a:ext uri="{FF2B5EF4-FFF2-40B4-BE49-F238E27FC236}">
                <a16:creationId xmlns:a16="http://schemas.microsoft.com/office/drawing/2014/main" id="{B519ACF6-BA9C-ED43-AFBF-9A9E61C010D5}"/>
              </a:ext>
            </a:extLst>
          </p:cNvPr>
          <p:cNvSpPr txBox="1"/>
          <p:nvPr/>
        </p:nvSpPr>
        <p:spPr>
          <a:xfrm>
            <a:off x="6096000" y="6206281"/>
            <a:ext cx="561372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*Required Separately: </a:t>
            </a:r>
            <a:r>
              <a:rPr lang="en-US" sz="1400" b="1" dirty="0">
                <a:latin typeface="Times New Roman" panose="02020603050405020304" pitchFamily="18" charset="0"/>
                <a:cs typeface="Times New Roman" panose="02020603050405020304" pitchFamily="18" charset="0"/>
              </a:rPr>
              <a:t>Boost DC-DC Converter </a:t>
            </a:r>
            <a:r>
              <a:rPr lang="en-US" sz="1400" dirty="0">
                <a:latin typeface="Times New Roman" panose="02020603050405020304" pitchFamily="18" charset="0"/>
                <a:cs typeface="Times New Roman" panose="02020603050405020304" pitchFamily="18" charset="0"/>
              </a:rPr>
              <a:t>circuit: </a:t>
            </a:r>
            <a:r>
              <a:rPr lang="en-US" sz="1400" b="1" dirty="0">
                <a:latin typeface="Times New Roman" panose="02020603050405020304" pitchFamily="18" charset="0"/>
                <a:cs typeface="Times New Roman" panose="02020603050405020304" pitchFamily="18" charset="0"/>
              </a:rPr>
              <a:t>2.23 V to 5 V </a:t>
            </a:r>
          </a:p>
        </p:txBody>
      </p:sp>
      <p:grpSp>
        <p:nvGrpSpPr>
          <p:cNvPr id="3" name="Group 2">
            <a:extLst>
              <a:ext uri="{FF2B5EF4-FFF2-40B4-BE49-F238E27FC236}">
                <a16:creationId xmlns:a16="http://schemas.microsoft.com/office/drawing/2014/main" id="{9B070121-5806-7ACD-0E6C-9C70711B2B9F}"/>
              </a:ext>
            </a:extLst>
          </p:cNvPr>
          <p:cNvGrpSpPr/>
          <p:nvPr/>
        </p:nvGrpSpPr>
        <p:grpSpPr>
          <a:xfrm>
            <a:off x="8674140" y="389709"/>
            <a:ext cx="3020083" cy="3112340"/>
            <a:chOff x="7346203" y="1621557"/>
            <a:chExt cx="3938493" cy="4058805"/>
          </a:xfrm>
        </p:grpSpPr>
        <p:pic>
          <p:nvPicPr>
            <p:cNvPr id="4" name="Picture 3" descr="Diagram&#10;&#10;Description automatically generated">
              <a:extLst>
                <a:ext uri="{FF2B5EF4-FFF2-40B4-BE49-F238E27FC236}">
                  <a16:creationId xmlns:a16="http://schemas.microsoft.com/office/drawing/2014/main" id="{DDC98057-EE19-83AD-D06D-F563E38F0387}"/>
                </a:ext>
              </a:extLst>
            </p:cNvPr>
            <p:cNvPicPr>
              <a:picLocks noChangeAspect="1"/>
            </p:cNvPicPr>
            <p:nvPr/>
          </p:nvPicPr>
          <p:blipFill>
            <a:blip r:embed="rId3"/>
            <a:stretch>
              <a:fillRect/>
            </a:stretch>
          </p:blipFill>
          <p:spPr>
            <a:xfrm>
              <a:off x="7346203" y="1629646"/>
              <a:ext cx="3938493" cy="4050716"/>
            </a:xfrm>
            <a:prstGeom prst="rect">
              <a:avLst/>
            </a:prstGeom>
          </p:spPr>
        </p:pic>
        <p:sp>
          <p:nvSpPr>
            <p:cNvPr id="5" name="Rectangle 4">
              <a:extLst>
                <a:ext uri="{FF2B5EF4-FFF2-40B4-BE49-F238E27FC236}">
                  <a16:creationId xmlns:a16="http://schemas.microsoft.com/office/drawing/2014/main" id="{E24E2E98-DF53-4A3E-E009-591E4ED07E09}"/>
                </a:ext>
              </a:extLst>
            </p:cNvPr>
            <p:cNvSpPr/>
            <p:nvPr/>
          </p:nvSpPr>
          <p:spPr>
            <a:xfrm>
              <a:off x="9134272" y="162155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92B0AD-9B81-0C2B-3DF5-C8850C5930FA}"/>
                </a:ext>
              </a:extLst>
            </p:cNvPr>
            <p:cNvSpPr/>
            <p:nvPr/>
          </p:nvSpPr>
          <p:spPr>
            <a:xfrm>
              <a:off x="9134272" y="2440523"/>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025AF-70CD-C62B-D528-DB7FFC6A19A3}"/>
                </a:ext>
              </a:extLst>
            </p:cNvPr>
            <p:cNvSpPr/>
            <p:nvPr/>
          </p:nvSpPr>
          <p:spPr>
            <a:xfrm>
              <a:off x="9105089" y="331333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935E83-09A9-E10A-28A0-16222B092FE7}"/>
                </a:ext>
              </a:extLst>
            </p:cNvPr>
            <p:cNvSpPr/>
            <p:nvPr/>
          </p:nvSpPr>
          <p:spPr>
            <a:xfrm>
              <a:off x="9018755" y="413832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EA9DBF-5E29-E8D5-7F5C-77EEC072C5EF}"/>
                </a:ext>
              </a:extLst>
            </p:cNvPr>
            <p:cNvSpPr/>
            <p:nvPr/>
          </p:nvSpPr>
          <p:spPr>
            <a:xfrm>
              <a:off x="9996791" y="1877438"/>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75C0C8-3CFD-113E-F3B3-C45B03FF9D9C}"/>
                </a:ext>
              </a:extLst>
            </p:cNvPr>
            <p:cNvSpPr/>
            <p:nvPr/>
          </p:nvSpPr>
          <p:spPr>
            <a:xfrm>
              <a:off x="9996791" y="270104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BB3493-71D3-A6E9-4A79-997D9EA3A109}"/>
                </a:ext>
              </a:extLst>
            </p:cNvPr>
            <p:cNvSpPr/>
            <p:nvPr/>
          </p:nvSpPr>
          <p:spPr>
            <a:xfrm>
              <a:off x="9996791" y="354467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1F691DE-E42A-C94C-066A-38E9E6966488}"/>
                </a:ext>
              </a:extLst>
            </p:cNvPr>
            <p:cNvSpPr/>
            <p:nvPr/>
          </p:nvSpPr>
          <p:spPr>
            <a:xfrm>
              <a:off x="9996791" y="436966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Diagram&#10;&#10;Description automatically generated">
            <a:extLst>
              <a:ext uri="{FF2B5EF4-FFF2-40B4-BE49-F238E27FC236}">
                <a16:creationId xmlns:a16="http://schemas.microsoft.com/office/drawing/2014/main" id="{30677117-B9D7-324C-D897-0C398AF66BE7}"/>
              </a:ext>
            </a:extLst>
          </p:cNvPr>
          <p:cNvPicPr>
            <a:picLocks noChangeAspect="1"/>
          </p:cNvPicPr>
          <p:nvPr/>
        </p:nvPicPr>
        <p:blipFill>
          <a:blip r:embed="rId4"/>
          <a:stretch>
            <a:fillRect/>
          </a:stretch>
        </p:blipFill>
        <p:spPr>
          <a:xfrm>
            <a:off x="7335033" y="3718376"/>
            <a:ext cx="4479236" cy="2055250"/>
          </a:xfrm>
          <a:prstGeom prst="rect">
            <a:avLst/>
          </a:prstGeom>
        </p:spPr>
      </p:pic>
    </p:spTree>
    <p:extLst>
      <p:ext uri="{BB962C8B-B14F-4D97-AF65-F5344CB8AC3E}">
        <p14:creationId xmlns:p14="http://schemas.microsoft.com/office/powerpoint/2010/main" val="2737217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B6D696-97DD-E1F2-09E0-F75E6E3592A3}"/>
              </a:ext>
            </a:extLst>
          </p:cNvPr>
          <p:cNvSpPr txBox="1">
            <a:spLocks/>
          </p:cNvSpPr>
          <p:nvPr/>
        </p:nvSpPr>
        <p:spPr>
          <a:xfrm>
            <a:off x="838200" y="365125"/>
            <a:ext cx="105156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4. </a:t>
            </a:r>
          </a:p>
        </p:txBody>
      </p:sp>
      <p:pic>
        <p:nvPicPr>
          <p:cNvPr id="6" name="Picture 5" descr="A picture containing text, sky&#10;&#10;Description automatically generated">
            <a:extLst>
              <a:ext uri="{FF2B5EF4-FFF2-40B4-BE49-F238E27FC236}">
                <a16:creationId xmlns:a16="http://schemas.microsoft.com/office/drawing/2014/main" id="{CCB65671-E35C-CFF9-5EFE-58803D73AB5F}"/>
              </a:ext>
            </a:extLst>
          </p:cNvPr>
          <p:cNvPicPr>
            <a:picLocks noChangeAspect="1"/>
          </p:cNvPicPr>
          <p:nvPr/>
        </p:nvPicPr>
        <p:blipFill>
          <a:blip r:embed="rId2"/>
          <a:stretch>
            <a:fillRect/>
          </a:stretch>
        </p:blipFill>
        <p:spPr>
          <a:xfrm>
            <a:off x="1734650" y="816273"/>
            <a:ext cx="8722699" cy="5225454"/>
          </a:xfrm>
          <a:prstGeom prst="rect">
            <a:avLst/>
          </a:prstGeom>
        </p:spPr>
      </p:pic>
    </p:spTree>
    <p:extLst>
      <p:ext uri="{BB962C8B-B14F-4D97-AF65-F5344CB8AC3E}">
        <p14:creationId xmlns:p14="http://schemas.microsoft.com/office/powerpoint/2010/main" val="380892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F0CCB2-6CAE-B97C-2572-80278089CD84}"/>
              </a:ext>
            </a:extLst>
          </p:cNvPr>
          <p:cNvSpPr txBox="1">
            <a:spLocks/>
          </p:cNvSpPr>
          <p:nvPr/>
        </p:nvSpPr>
        <p:spPr>
          <a:xfrm>
            <a:off x="838200" y="365125"/>
            <a:ext cx="105156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4. </a:t>
            </a:r>
          </a:p>
        </p:txBody>
      </p:sp>
      <p:pic>
        <p:nvPicPr>
          <p:cNvPr id="3" name="Picture 2" descr="Diagram&#10;&#10;Description automatically generated">
            <a:extLst>
              <a:ext uri="{FF2B5EF4-FFF2-40B4-BE49-F238E27FC236}">
                <a16:creationId xmlns:a16="http://schemas.microsoft.com/office/drawing/2014/main" id="{37C78CCD-FD95-74F4-6355-6136A02E4F00}"/>
              </a:ext>
            </a:extLst>
          </p:cNvPr>
          <p:cNvPicPr>
            <a:picLocks noChangeAspect="1"/>
          </p:cNvPicPr>
          <p:nvPr/>
        </p:nvPicPr>
        <p:blipFill>
          <a:blip r:embed="rId2"/>
          <a:stretch>
            <a:fillRect/>
          </a:stretch>
        </p:blipFill>
        <p:spPr>
          <a:xfrm>
            <a:off x="2669955" y="987973"/>
            <a:ext cx="6852090" cy="5153860"/>
          </a:xfrm>
          <a:prstGeom prst="rect">
            <a:avLst/>
          </a:prstGeom>
        </p:spPr>
      </p:pic>
    </p:spTree>
    <p:extLst>
      <p:ext uri="{BB962C8B-B14F-4D97-AF65-F5344CB8AC3E}">
        <p14:creationId xmlns:p14="http://schemas.microsoft.com/office/powerpoint/2010/main" val="2666192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F0CCB2-6CAE-B97C-2572-80278089CD84}"/>
              </a:ext>
            </a:extLst>
          </p:cNvPr>
          <p:cNvSpPr txBox="1">
            <a:spLocks/>
          </p:cNvSpPr>
          <p:nvPr/>
        </p:nvSpPr>
        <p:spPr>
          <a:xfrm>
            <a:off x="838200" y="365125"/>
            <a:ext cx="105156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4. </a:t>
            </a:r>
          </a:p>
        </p:txBody>
      </p:sp>
      <p:sp>
        <p:nvSpPr>
          <p:cNvPr id="2" name="TextBox 1">
            <a:extLst>
              <a:ext uri="{FF2B5EF4-FFF2-40B4-BE49-F238E27FC236}">
                <a16:creationId xmlns:a16="http://schemas.microsoft.com/office/drawing/2014/main" id="{3049F661-FB91-4767-6C91-33BC4C1F8D78}"/>
              </a:ext>
            </a:extLst>
          </p:cNvPr>
          <p:cNvSpPr txBox="1"/>
          <p:nvPr/>
        </p:nvSpPr>
        <p:spPr>
          <a:xfrm>
            <a:off x="2676608" y="5128055"/>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5" name="TextBox 4">
            <a:extLst>
              <a:ext uri="{FF2B5EF4-FFF2-40B4-BE49-F238E27FC236}">
                <a16:creationId xmlns:a16="http://schemas.microsoft.com/office/drawing/2014/main" id="{0E5AB101-E90F-9C61-41A8-96D20E79E085}"/>
              </a:ext>
            </a:extLst>
          </p:cNvPr>
          <p:cNvSpPr txBox="1"/>
          <p:nvPr/>
        </p:nvSpPr>
        <p:spPr>
          <a:xfrm>
            <a:off x="7872124" y="5128055"/>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pic>
        <p:nvPicPr>
          <p:cNvPr id="7" name="Picture 6" descr="A picture containing diagram&#10;&#10;Description automatically generated">
            <a:extLst>
              <a:ext uri="{FF2B5EF4-FFF2-40B4-BE49-F238E27FC236}">
                <a16:creationId xmlns:a16="http://schemas.microsoft.com/office/drawing/2014/main" id="{81AC9B71-17C4-A8A2-867C-938847363E3D}"/>
              </a:ext>
            </a:extLst>
          </p:cNvPr>
          <p:cNvPicPr>
            <a:picLocks noChangeAspect="1"/>
          </p:cNvPicPr>
          <p:nvPr/>
        </p:nvPicPr>
        <p:blipFill>
          <a:blip r:embed="rId2"/>
          <a:stretch>
            <a:fillRect/>
          </a:stretch>
        </p:blipFill>
        <p:spPr>
          <a:xfrm>
            <a:off x="485581" y="1249243"/>
            <a:ext cx="5803197" cy="3868798"/>
          </a:xfrm>
          <a:prstGeom prst="rect">
            <a:avLst/>
          </a:prstGeom>
        </p:spPr>
      </p:pic>
      <p:pic>
        <p:nvPicPr>
          <p:cNvPr id="9" name="Picture 8">
            <a:extLst>
              <a:ext uri="{FF2B5EF4-FFF2-40B4-BE49-F238E27FC236}">
                <a16:creationId xmlns:a16="http://schemas.microsoft.com/office/drawing/2014/main" id="{501D542D-9E5B-37A7-2085-25D21D6534CD}"/>
              </a:ext>
            </a:extLst>
          </p:cNvPr>
          <p:cNvPicPr>
            <a:picLocks noChangeAspect="1"/>
          </p:cNvPicPr>
          <p:nvPr/>
        </p:nvPicPr>
        <p:blipFill>
          <a:blip r:embed="rId3"/>
          <a:stretch>
            <a:fillRect/>
          </a:stretch>
        </p:blipFill>
        <p:spPr>
          <a:xfrm>
            <a:off x="5936159" y="1239229"/>
            <a:ext cx="5803197" cy="3868798"/>
          </a:xfrm>
          <a:prstGeom prst="rect">
            <a:avLst/>
          </a:prstGeom>
        </p:spPr>
      </p:pic>
    </p:spTree>
    <p:extLst>
      <p:ext uri="{BB962C8B-B14F-4D97-AF65-F5344CB8AC3E}">
        <p14:creationId xmlns:p14="http://schemas.microsoft.com/office/powerpoint/2010/main" val="2672312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5.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2.5 cm x 2.5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Series; Full Backplane Board</a:t>
            </a:r>
          </a:p>
        </p:txBody>
      </p:sp>
      <p:sp>
        <p:nvSpPr>
          <p:cNvPr id="6" name="Content Placeholder 2">
            <a:extLst>
              <a:ext uri="{FF2B5EF4-FFF2-40B4-BE49-F238E27FC236}">
                <a16:creationId xmlns:a16="http://schemas.microsoft.com/office/drawing/2014/main" id="{59A45A9B-DEF2-CA47-BDDC-586444D18213}"/>
              </a:ext>
            </a:extLst>
          </p:cNvPr>
          <p:cNvSpPr>
            <a:spLocks noGrp="1"/>
          </p:cNvSpPr>
          <p:nvPr>
            <p:ph idx="1"/>
          </p:nvPr>
        </p:nvSpPr>
        <p:spPr>
          <a:xfrm>
            <a:off x="838200" y="1783765"/>
            <a:ext cx="10515600" cy="4709110"/>
          </a:xfrm>
        </p:spPr>
        <p:txBody>
          <a:bodyPr>
            <a:normAutofit fontScale="475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leads</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PWM Control DSP, MCU, or FPGA for Switch Control</a:t>
            </a:r>
          </a:p>
          <a:p>
            <a:pPr lvl="1"/>
            <a:r>
              <a:rPr lang="en-US" sz="2200" b="1" dirty="0">
                <a:latin typeface="Times New Roman" panose="02020603050405020304" pitchFamily="18" charset="0"/>
                <a:cs typeface="Times New Roman" panose="02020603050405020304" pitchFamily="18" charset="0"/>
              </a:rPr>
              <a:t>Buck DC-DC Converter </a:t>
            </a:r>
            <a:r>
              <a:rPr lang="en-US" sz="2200" dirty="0">
                <a:latin typeface="Times New Roman" panose="02020603050405020304" pitchFamily="18" charset="0"/>
                <a:cs typeface="Times New Roman" panose="02020603050405020304" pitchFamily="18" charset="0"/>
              </a:rPr>
              <a:t>circuit with Low-Pass Filter: </a:t>
            </a:r>
            <a:r>
              <a:rPr lang="en-US" sz="2200" b="1" dirty="0">
                <a:latin typeface="Times New Roman" panose="02020603050405020304" pitchFamily="18" charset="0"/>
                <a:cs typeface="Times New Roman" panose="02020603050405020304" pitchFamily="18" charset="0"/>
              </a:rPr>
              <a:t>8.92 V to 5 V </a:t>
            </a:r>
          </a:p>
          <a:p>
            <a:pPr marL="457200" lvl="1" indent="0">
              <a:buNone/>
            </a:pPr>
            <a:r>
              <a:rPr lang="en-US" sz="2200" dirty="0">
                <a:latin typeface="Times New Roman" panose="02020603050405020304" pitchFamily="18" charset="0"/>
                <a:cs typeface="Times New Roman" panose="02020603050405020304" pitchFamily="18" charset="0"/>
              </a:rPr>
              <a:t>	- R, L, C, MOSFET Switch (Voltage-Controlled)</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r>
              <a:rPr lang="en-US" sz="2200" dirty="0">
                <a:latin typeface="Times New Roman" panose="02020603050405020304" pitchFamily="18" charset="0"/>
                <a:cs typeface="Times New Roman" panose="02020603050405020304" pitchFamily="18" charset="0"/>
              </a:rPr>
              <a:t>8 - 30 V:</a:t>
            </a:r>
          </a:p>
          <a:p>
            <a:pPr lvl="2"/>
            <a:r>
              <a:rPr lang="en-US" sz="2200" dirty="0">
                <a:latin typeface="Times New Roman" panose="02020603050405020304" pitchFamily="18" charset="0"/>
                <a:cs typeface="Times New Roman" panose="02020603050405020304" pitchFamily="18" charset="0"/>
              </a:rPr>
              <a:t>Each PV cell has a 0.1053 W maximum power output</a:t>
            </a:r>
          </a:p>
          <a:p>
            <a:pPr lvl="2"/>
            <a:r>
              <a:rPr lang="en-US" sz="2200" dirty="0">
                <a:latin typeface="Times New Roman" panose="02020603050405020304" pitchFamily="18" charset="0"/>
                <a:cs typeface="Times New Roman" panose="02020603050405020304" pitchFamily="18" charset="0"/>
              </a:rPr>
              <a:t>Each PV cell has a 2.23 V voltage output at </a:t>
            </a:r>
            <a:r>
              <a:rPr lang="en-US" sz="2200" dirty="0" err="1">
                <a:latin typeface="Times New Roman" panose="02020603050405020304" pitchFamily="18" charset="0"/>
                <a:cs typeface="Times New Roman" panose="02020603050405020304" pitchFamily="18" charset="0"/>
              </a:rPr>
              <a:t>Pmpp</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2.23 V x 4 PV cells; Voltage output = 8.92 V for a series connection</a:t>
            </a:r>
          </a:p>
          <a:p>
            <a:pPr lvl="2"/>
            <a:r>
              <a:rPr lang="en-US" sz="2200" dirty="0">
                <a:latin typeface="Times New Roman" panose="02020603050405020304" pitchFamily="18" charset="0"/>
                <a:cs typeface="Times New Roman" panose="02020603050405020304" pitchFamily="18" charset="0"/>
              </a:rPr>
              <a:t>Total current =  0.0472 A current output at </a:t>
            </a:r>
            <a:r>
              <a:rPr lang="en-US" sz="2200" dirty="0" err="1">
                <a:latin typeface="Times New Roman" panose="02020603050405020304" pitchFamily="18" charset="0"/>
                <a:cs typeface="Times New Roman" panose="02020603050405020304" pitchFamily="18" charset="0"/>
              </a:rPr>
              <a:t>Pmpp</a:t>
            </a:r>
            <a:r>
              <a:rPr lang="en-US" sz="2200" dirty="0">
                <a:latin typeface="Times New Roman" panose="02020603050405020304" pitchFamily="18" charset="0"/>
                <a:cs typeface="Times New Roman" panose="02020603050405020304" pitchFamily="18" charset="0"/>
              </a:rPr>
              <a:t> for a series connection</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grpSp>
        <p:nvGrpSpPr>
          <p:cNvPr id="5" name="Group 4">
            <a:extLst>
              <a:ext uri="{FF2B5EF4-FFF2-40B4-BE49-F238E27FC236}">
                <a16:creationId xmlns:a16="http://schemas.microsoft.com/office/drawing/2014/main" id="{E1BA4CDA-D593-0E46-9E9A-4B1A5D197283}"/>
              </a:ext>
            </a:extLst>
          </p:cNvPr>
          <p:cNvGrpSpPr/>
          <p:nvPr/>
        </p:nvGrpSpPr>
        <p:grpSpPr>
          <a:xfrm>
            <a:off x="7443283" y="468960"/>
            <a:ext cx="4134678" cy="3889245"/>
            <a:chOff x="6096000" y="1320298"/>
            <a:chExt cx="5357798" cy="5039761"/>
          </a:xfrm>
        </p:grpSpPr>
        <p:grpSp>
          <p:nvGrpSpPr>
            <p:cNvPr id="7" name="Group 6">
              <a:extLst>
                <a:ext uri="{FF2B5EF4-FFF2-40B4-BE49-F238E27FC236}">
                  <a16:creationId xmlns:a16="http://schemas.microsoft.com/office/drawing/2014/main" id="{2D3CA800-7CFA-2F46-8F86-03FEB025ADE5}"/>
                </a:ext>
              </a:extLst>
            </p:cNvPr>
            <p:cNvGrpSpPr/>
            <p:nvPr/>
          </p:nvGrpSpPr>
          <p:grpSpPr>
            <a:xfrm>
              <a:off x="7501464" y="1320298"/>
              <a:ext cx="3952334" cy="4164339"/>
              <a:chOff x="7501464" y="1320298"/>
              <a:chExt cx="3952334" cy="4164339"/>
            </a:xfrm>
          </p:grpSpPr>
          <p:pic>
            <p:nvPicPr>
              <p:cNvPr id="9" name="Picture 8" descr="Graphical user interface, diagram, application&#10;&#10;Description automatically generated">
                <a:extLst>
                  <a:ext uri="{FF2B5EF4-FFF2-40B4-BE49-F238E27FC236}">
                    <a16:creationId xmlns:a16="http://schemas.microsoft.com/office/drawing/2014/main" id="{7E41024F-8566-D94A-995D-3FEAB5F21CD3}"/>
                  </a:ext>
                </a:extLst>
              </p:cNvPr>
              <p:cNvPicPr>
                <a:picLocks noChangeAspect="1"/>
              </p:cNvPicPr>
              <p:nvPr/>
            </p:nvPicPr>
            <p:blipFill>
              <a:blip r:embed="rId2"/>
              <a:stretch>
                <a:fillRect/>
              </a:stretch>
            </p:blipFill>
            <p:spPr>
              <a:xfrm>
                <a:off x="7501464" y="1373362"/>
                <a:ext cx="3952334" cy="4111275"/>
              </a:xfrm>
              <a:prstGeom prst="rect">
                <a:avLst/>
              </a:prstGeom>
            </p:spPr>
          </p:pic>
          <p:sp>
            <p:nvSpPr>
              <p:cNvPr id="10" name="Rectangle 9">
                <a:extLst>
                  <a:ext uri="{FF2B5EF4-FFF2-40B4-BE49-F238E27FC236}">
                    <a16:creationId xmlns:a16="http://schemas.microsoft.com/office/drawing/2014/main" id="{31CBA002-86B9-F14D-A8A5-AC1518A60A9E}"/>
                  </a:ext>
                </a:extLst>
              </p:cNvPr>
              <p:cNvSpPr/>
              <p:nvPr/>
            </p:nvSpPr>
            <p:spPr>
              <a:xfrm>
                <a:off x="7986531" y="1320298"/>
                <a:ext cx="3206188" cy="370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DEAAF7-5ACB-EF40-AF02-BE860BEC11B5}"/>
                  </a:ext>
                </a:extLst>
              </p:cNvPr>
              <p:cNvSpPr/>
              <p:nvPr/>
            </p:nvSpPr>
            <p:spPr>
              <a:xfrm>
                <a:off x="7874537" y="2460666"/>
                <a:ext cx="3318182"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56EBC4-DDBB-5843-BBDC-09A1BF146811}"/>
                  </a:ext>
                </a:extLst>
              </p:cNvPr>
              <p:cNvSpPr/>
              <p:nvPr/>
            </p:nvSpPr>
            <p:spPr>
              <a:xfrm>
                <a:off x="7986530" y="4166045"/>
                <a:ext cx="3150191" cy="845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92BA9667-3014-264C-83BF-48E23AC6DB24}"/>
                </a:ext>
              </a:extLst>
            </p:cNvPr>
            <p:cNvSpPr/>
            <p:nvPr/>
          </p:nvSpPr>
          <p:spPr>
            <a:xfrm>
              <a:off x="6096000" y="5391725"/>
              <a:ext cx="3318181"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icture containing text&#10;&#10;Description automatically generated">
            <a:extLst>
              <a:ext uri="{FF2B5EF4-FFF2-40B4-BE49-F238E27FC236}">
                <a16:creationId xmlns:a16="http://schemas.microsoft.com/office/drawing/2014/main" id="{F289A441-D765-34EC-625B-6A8962A928D5}"/>
              </a:ext>
            </a:extLst>
          </p:cNvPr>
          <p:cNvPicPr>
            <a:picLocks noChangeAspect="1"/>
          </p:cNvPicPr>
          <p:nvPr/>
        </p:nvPicPr>
        <p:blipFill>
          <a:blip r:embed="rId3"/>
          <a:stretch>
            <a:fillRect/>
          </a:stretch>
        </p:blipFill>
        <p:spPr>
          <a:xfrm>
            <a:off x="5956958" y="1539148"/>
            <a:ext cx="2318592" cy="1615729"/>
          </a:xfrm>
          <a:prstGeom prst="rect">
            <a:avLst/>
          </a:prstGeom>
        </p:spPr>
      </p:pic>
      <p:pic>
        <p:nvPicPr>
          <p:cNvPr id="13" name="Picture 12" descr="Diagram&#10;&#10;Description automatically generated">
            <a:extLst>
              <a:ext uri="{FF2B5EF4-FFF2-40B4-BE49-F238E27FC236}">
                <a16:creationId xmlns:a16="http://schemas.microsoft.com/office/drawing/2014/main" id="{050F8E7F-07E4-9EB3-D2FB-13EF9E2C34EE}"/>
              </a:ext>
            </a:extLst>
          </p:cNvPr>
          <p:cNvPicPr>
            <a:picLocks noChangeAspect="1"/>
          </p:cNvPicPr>
          <p:nvPr/>
        </p:nvPicPr>
        <p:blipFill>
          <a:blip r:embed="rId4"/>
          <a:stretch>
            <a:fillRect/>
          </a:stretch>
        </p:blipFill>
        <p:spPr>
          <a:xfrm>
            <a:off x="7363771" y="4057530"/>
            <a:ext cx="4479236" cy="2055250"/>
          </a:xfrm>
          <a:prstGeom prst="rect">
            <a:avLst/>
          </a:prstGeom>
        </p:spPr>
      </p:pic>
    </p:spTree>
    <p:extLst>
      <p:ext uri="{BB962C8B-B14F-4D97-AF65-F5344CB8AC3E}">
        <p14:creationId xmlns:p14="http://schemas.microsoft.com/office/powerpoint/2010/main" val="2566757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6.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5 cm x 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Series; Full Backplane Board</a:t>
            </a: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475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leads</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PWM Control DSP, MCU, or FPGA for Switch Control</a:t>
            </a:r>
          </a:p>
          <a:p>
            <a:pPr lvl="1"/>
            <a:r>
              <a:rPr lang="en-US" sz="2200" b="1" dirty="0">
                <a:latin typeface="Times New Roman" panose="02020603050405020304" pitchFamily="18" charset="0"/>
                <a:cs typeface="Times New Roman" panose="02020603050405020304" pitchFamily="18" charset="0"/>
              </a:rPr>
              <a:t>Buck DC-DC Converter </a:t>
            </a:r>
            <a:r>
              <a:rPr lang="en-US" sz="2200" dirty="0">
                <a:latin typeface="Times New Roman" panose="02020603050405020304" pitchFamily="18" charset="0"/>
                <a:cs typeface="Times New Roman" panose="02020603050405020304" pitchFamily="18" charset="0"/>
              </a:rPr>
              <a:t>circuit with Low-Pass Filter: </a:t>
            </a:r>
            <a:r>
              <a:rPr lang="en-US" sz="2200" b="1" dirty="0">
                <a:latin typeface="Times New Roman" panose="02020603050405020304" pitchFamily="18" charset="0"/>
                <a:cs typeface="Times New Roman" panose="02020603050405020304" pitchFamily="18" charset="0"/>
              </a:rPr>
              <a:t>9.72 V to 5 V </a:t>
            </a:r>
          </a:p>
          <a:p>
            <a:pPr marL="457200" lvl="1" indent="0">
              <a:buNone/>
            </a:pPr>
            <a:r>
              <a:rPr lang="en-US" sz="2200" dirty="0">
                <a:latin typeface="Times New Roman" panose="02020603050405020304" pitchFamily="18" charset="0"/>
                <a:cs typeface="Times New Roman" panose="02020603050405020304" pitchFamily="18" charset="0"/>
              </a:rPr>
              <a:t>	- R, L, C, MOSFET Switch (Voltage-Controlled)</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r>
              <a:rPr lang="en-US" sz="2200" dirty="0">
                <a:latin typeface="Times New Roman" panose="02020603050405020304" pitchFamily="18" charset="0"/>
                <a:cs typeface="Times New Roman" panose="02020603050405020304" pitchFamily="18" charset="0"/>
              </a:rPr>
              <a:t>8 - 30 V:</a:t>
            </a:r>
          </a:p>
          <a:p>
            <a:pPr lvl="2"/>
            <a:r>
              <a:rPr lang="en-US" sz="2200" dirty="0">
                <a:latin typeface="Times New Roman" panose="02020603050405020304" pitchFamily="18" charset="0"/>
                <a:cs typeface="Times New Roman" panose="02020603050405020304" pitchFamily="18" charset="0"/>
              </a:rPr>
              <a:t>Each PV cell has a 0.34 W power output</a:t>
            </a:r>
          </a:p>
          <a:p>
            <a:pPr lvl="2"/>
            <a:r>
              <a:rPr lang="en-US" sz="2200" dirty="0">
                <a:latin typeface="Times New Roman" panose="02020603050405020304" pitchFamily="18" charset="0"/>
                <a:cs typeface="Times New Roman" panose="02020603050405020304" pitchFamily="18" charset="0"/>
              </a:rPr>
              <a:t>Each PV cell has a 2.43 V voltage output</a:t>
            </a: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2.43 V x 4 PV cells; Voltage output = 9.72 V for a series connection</a:t>
            </a:r>
          </a:p>
          <a:p>
            <a:pPr lvl="2"/>
            <a:r>
              <a:rPr lang="en-US" sz="2200" dirty="0">
                <a:latin typeface="Times New Roman" panose="02020603050405020304" pitchFamily="18" charset="0"/>
                <a:cs typeface="Times New Roman" panose="02020603050405020304" pitchFamily="18" charset="0"/>
              </a:rPr>
              <a:t>Total current = 0.14 A for a series connection</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pic>
        <p:nvPicPr>
          <p:cNvPr id="4" name="Picture 3" descr="Diagram&#10;&#10;Description automatically generated">
            <a:extLst>
              <a:ext uri="{FF2B5EF4-FFF2-40B4-BE49-F238E27FC236}">
                <a16:creationId xmlns:a16="http://schemas.microsoft.com/office/drawing/2014/main" id="{826B82A5-C0AB-8111-B92C-31004956A4E9}"/>
              </a:ext>
            </a:extLst>
          </p:cNvPr>
          <p:cNvPicPr>
            <a:picLocks noChangeAspect="1"/>
          </p:cNvPicPr>
          <p:nvPr/>
        </p:nvPicPr>
        <p:blipFill>
          <a:blip r:embed="rId2"/>
          <a:stretch>
            <a:fillRect/>
          </a:stretch>
        </p:blipFill>
        <p:spPr>
          <a:xfrm>
            <a:off x="6956640" y="3941188"/>
            <a:ext cx="4590332" cy="2297948"/>
          </a:xfrm>
          <a:prstGeom prst="rect">
            <a:avLst/>
          </a:prstGeom>
        </p:spPr>
      </p:pic>
      <p:grpSp>
        <p:nvGrpSpPr>
          <p:cNvPr id="6" name="Group 5">
            <a:extLst>
              <a:ext uri="{FF2B5EF4-FFF2-40B4-BE49-F238E27FC236}">
                <a16:creationId xmlns:a16="http://schemas.microsoft.com/office/drawing/2014/main" id="{6C38D710-CC11-7740-0EFA-489C747BED59}"/>
              </a:ext>
            </a:extLst>
          </p:cNvPr>
          <p:cNvGrpSpPr/>
          <p:nvPr/>
        </p:nvGrpSpPr>
        <p:grpSpPr>
          <a:xfrm>
            <a:off x="7294830" y="259143"/>
            <a:ext cx="4134678" cy="3889245"/>
            <a:chOff x="6096000" y="1320298"/>
            <a:chExt cx="5357798" cy="5039761"/>
          </a:xfrm>
        </p:grpSpPr>
        <p:grpSp>
          <p:nvGrpSpPr>
            <p:cNvPr id="7" name="Group 6">
              <a:extLst>
                <a:ext uri="{FF2B5EF4-FFF2-40B4-BE49-F238E27FC236}">
                  <a16:creationId xmlns:a16="http://schemas.microsoft.com/office/drawing/2014/main" id="{110993D7-3363-3230-BD31-BC8C4549D734}"/>
                </a:ext>
              </a:extLst>
            </p:cNvPr>
            <p:cNvGrpSpPr/>
            <p:nvPr/>
          </p:nvGrpSpPr>
          <p:grpSpPr>
            <a:xfrm>
              <a:off x="7501464" y="1320298"/>
              <a:ext cx="3952334" cy="4164339"/>
              <a:chOff x="7501464" y="1320298"/>
              <a:chExt cx="3952334" cy="4164339"/>
            </a:xfrm>
          </p:grpSpPr>
          <p:pic>
            <p:nvPicPr>
              <p:cNvPr id="9" name="Picture 8" descr="Graphical user interface, diagram, application&#10;&#10;Description automatically generated">
                <a:extLst>
                  <a:ext uri="{FF2B5EF4-FFF2-40B4-BE49-F238E27FC236}">
                    <a16:creationId xmlns:a16="http://schemas.microsoft.com/office/drawing/2014/main" id="{9ED1B324-3A50-ECC0-EB44-FAECB8D17977}"/>
                  </a:ext>
                </a:extLst>
              </p:cNvPr>
              <p:cNvPicPr>
                <a:picLocks noChangeAspect="1"/>
              </p:cNvPicPr>
              <p:nvPr/>
            </p:nvPicPr>
            <p:blipFill>
              <a:blip r:embed="rId3"/>
              <a:stretch>
                <a:fillRect/>
              </a:stretch>
            </p:blipFill>
            <p:spPr>
              <a:xfrm>
                <a:off x="7501464" y="1373362"/>
                <a:ext cx="3952334" cy="4111275"/>
              </a:xfrm>
              <a:prstGeom prst="rect">
                <a:avLst/>
              </a:prstGeom>
            </p:spPr>
          </p:pic>
          <p:sp>
            <p:nvSpPr>
              <p:cNvPr id="10" name="Rectangle 9">
                <a:extLst>
                  <a:ext uri="{FF2B5EF4-FFF2-40B4-BE49-F238E27FC236}">
                    <a16:creationId xmlns:a16="http://schemas.microsoft.com/office/drawing/2014/main" id="{5BBA6E6F-1B8F-2F4E-7770-3E70FB96562E}"/>
                  </a:ext>
                </a:extLst>
              </p:cNvPr>
              <p:cNvSpPr/>
              <p:nvPr/>
            </p:nvSpPr>
            <p:spPr>
              <a:xfrm>
                <a:off x="7986531" y="1320298"/>
                <a:ext cx="3206188" cy="370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81E3C1-D603-6FF8-BC5B-A90BDD4595EF}"/>
                  </a:ext>
                </a:extLst>
              </p:cNvPr>
              <p:cNvSpPr/>
              <p:nvPr/>
            </p:nvSpPr>
            <p:spPr>
              <a:xfrm>
                <a:off x="7874537" y="2460666"/>
                <a:ext cx="3318182"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047C2F0-DA06-A9E9-F5CE-3CC5F6971F9F}"/>
                  </a:ext>
                </a:extLst>
              </p:cNvPr>
              <p:cNvSpPr/>
              <p:nvPr/>
            </p:nvSpPr>
            <p:spPr>
              <a:xfrm>
                <a:off x="7986530" y="4166045"/>
                <a:ext cx="3150191" cy="845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5BC6D52F-0FDB-5F9F-4F1D-FB42CCFC13FC}"/>
                </a:ext>
              </a:extLst>
            </p:cNvPr>
            <p:cNvSpPr/>
            <p:nvPr/>
          </p:nvSpPr>
          <p:spPr>
            <a:xfrm>
              <a:off x="6096000" y="5391725"/>
              <a:ext cx="3318181"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A picture containing graphical user interface&#10;&#10;Description automatically generated">
            <a:extLst>
              <a:ext uri="{FF2B5EF4-FFF2-40B4-BE49-F238E27FC236}">
                <a16:creationId xmlns:a16="http://schemas.microsoft.com/office/drawing/2014/main" id="{E5390363-4AFA-D64D-F6D8-436BB3AE848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75000"/>
                    </a14:imgEffect>
                    <a14:imgEffect>
                      <a14:colorTemperature colorTemp="4939"/>
                    </a14:imgEffect>
                    <a14:imgEffect>
                      <a14:saturation sat="0"/>
                    </a14:imgEffect>
                    <a14:imgEffect>
                      <a14:brightnessContrast bright="10000" contrast="21000"/>
                    </a14:imgEffect>
                  </a14:imgLayer>
                </a14:imgProps>
              </a:ext>
            </a:extLst>
          </a:blip>
          <a:stretch>
            <a:fillRect/>
          </a:stretch>
        </p:blipFill>
        <p:spPr>
          <a:xfrm>
            <a:off x="6166580" y="1224986"/>
            <a:ext cx="1580121" cy="1609617"/>
          </a:xfrm>
          <a:prstGeom prst="rect">
            <a:avLst/>
          </a:prstGeom>
        </p:spPr>
      </p:pic>
    </p:spTree>
    <p:extLst>
      <p:ext uri="{BB962C8B-B14F-4D97-AF65-F5344CB8AC3E}">
        <p14:creationId xmlns:p14="http://schemas.microsoft.com/office/powerpoint/2010/main" val="2433967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49BC6-F557-4E4C-98DC-51CD25470FF7}"/>
              </a:ext>
            </a:extLst>
          </p:cNvPr>
          <p:cNvSpPr txBox="1"/>
          <p:nvPr/>
        </p:nvSpPr>
        <p:spPr>
          <a:xfrm>
            <a:off x="838200" y="1321356"/>
            <a:ext cx="956139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LM2596T-ADJ/NOPB ‑ 8V-30V to 5.00V @ 0.18A. 68.8% Efficiency</a:t>
            </a:r>
          </a:p>
        </p:txBody>
      </p:sp>
      <p:sp>
        <p:nvSpPr>
          <p:cNvPr id="4" name="Title 1">
            <a:extLst>
              <a:ext uri="{FF2B5EF4-FFF2-40B4-BE49-F238E27FC236}">
                <a16:creationId xmlns:a16="http://schemas.microsoft.com/office/drawing/2014/main" id="{493D013A-5479-F341-A1EF-3E015F185718}"/>
              </a:ext>
            </a:extLst>
          </p:cNvPr>
          <p:cNvSpPr>
            <a:spLocks noGrp="1"/>
          </p:cNvSpPr>
          <p:nvPr>
            <p:ph type="title"/>
          </p:nvPr>
        </p:nvSpPr>
        <p:spPr>
          <a:xfrm>
            <a:off x="838200" y="365125"/>
            <a:ext cx="10515600" cy="1325563"/>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5 &amp; 6. Buck DC-DC Converter</a:t>
            </a:r>
          </a:p>
        </p:txBody>
      </p:sp>
      <p:pic>
        <p:nvPicPr>
          <p:cNvPr id="5" name="Picture 4" descr="Diagram, schematic&#10;&#10;Description automatically generated">
            <a:extLst>
              <a:ext uri="{FF2B5EF4-FFF2-40B4-BE49-F238E27FC236}">
                <a16:creationId xmlns:a16="http://schemas.microsoft.com/office/drawing/2014/main" id="{2FA6AA90-1D32-FC48-9903-4405C1637515}"/>
              </a:ext>
            </a:extLst>
          </p:cNvPr>
          <p:cNvPicPr>
            <a:picLocks noChangeAspect="1"/>
          </p:cNvPicPr>
          <p:nvPr/>
        </p:nvPicPr>
        <p:blipFill>
          <a:blip r:embed="rId2"/>
          <a:stretch>
            <a:fillRect/>
          </a:stretch>
        </p:blipFill>
        <p:spPr>
          <a:xfrm>
            <a:off x="2791725" y="1863447"/>
            <a:ext cx="7116549" cy="4478875"/>
          </a:xfrm>
          <a:prstGeom prst="rect">
            <a:avLst/>
          </a:prstGeom>
        </p:spPr>
      </p:pic>
    </p:spTree>
    <p:extLst>
      <p:ext uri="{BB962C8B-B14F-4D97-AF65-F5344CB8AC3E}">
        <p14:creationId xmlns:p14="http://schemas.microsoft.com/office/powerpoint/2010/main" val="3383089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15A43208-220C-0B6A-CDEB-ED2C8C5A337A}"/>
              </a:ext>
            </a:extLst>
          </p:cNvPr>
          <p:cNvPicPr>
            <a:picLocks noChangeAspect="1"/>
          </p:cNvPicPr>
          <p:nvPr/>
        </p:nvPicPr>
        <p:blipFill>
          <a:blip r:embed="rId2"/>
          <a:stretch>
            <a:fillRect/>
          </a:stretch>
        </p:blipFill>
        <p:spPr>
          <a:xfrm>
            <a:off x="1963712" y="1027906"/>
            <a:ext cx="9075295" cy="5157091"/>
          </a:xfrm>
          <a:prstGeom prst="rect">
            <a:avLst/>
          </a:prstGeom>
        </p:spPr>
      </p:pic>
      <p:sp>
        <p:nvSpPr>
          <p:cNvPr id="4" name="Title 1">
            <a:extLst>
              <a:ext uri="{FF2B5EF4-FFF2-40B4-BE49-F238E27FC236}">
                <a16:creationId xmlns:a16="http://schemas.microsoft.com/office/drawing/2014/main" id="{B0676476-526B-D0B3-60E9-675F07448040}"/>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5 &amp; 6.</a:t>
            </a:r>
          </a:p>
        </p:txBody>
      </p:sp>
    </p:spTree>
    <p:extLst>
      <p:ext uri="{BB962C8B-B14F-4D97-AF65-F5344CB8AC3E}">
        <p14:creationId xmlns:p14="http://schemas.microsoft.com/office/powerpoint/2010/main" val="311315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9177-E048-7449-9CC8-A03A6CCFFD2C}"/>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Design Objective: Rapid Prototyping for Testing</a:t>
            </a:r>
          </a:p>
        </p:txBody>
      </p:sp>
      <p:sp>
        <p:nvSpPr>
          <p:cNvPr id="3" name="Content Placeholder 2">
            <a:extLst>
              <a:ext uri="{FF2B5EF4-FFF2-40B4-BE49-F238E27FC236}">
                <a16:creationId xmlns:a16="http://schemas.microsoft.com/office/drawing/2014/main" id="{3CAE3FDE-2749-BE44-92F2-DFFF06F264B7}"/>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To replace the isolated LM2596 DC-DC Converter board with a compact Power Converter solution combined with a thermal regulation and energy harvesting system</a:t>
            </a:r>
          </a:p>
          <a:p>
            <a:r>
              <a:rPr lang="en-US" sz="1800" dirty="0">
                <a:latin typeface="Times New Roman" panose="02020603050405020304" pitchFamily="18" charset="0"/>
                <a:cs typeface="Times New Roman" panose="02020603050405020304" pitchFamily="18" charset="0"/>
              </a:rPr>
              <a:t>To provide a spatial layout for the PV cells with consideration to the TEC’s placement beneath the board</a:t>
            </a:r>
          </a:p>
          <a:p>
            <a:r>
              <a:rPr lang="en-US" sz="1800" dirty="0">
                <a:latin typeface="Times New Roman" panose="02020603050405020304" pitchFamily="18" charset="0"/>
                <a:cs typeface="Times New Roman" panose="02020603050405020304" pitchFamily="18" charset="0"/>
              </a:rPr>
              <a:t>To implement either the Buck “step-down” or Boost “step-up” voltage converter mechanism from the quad-PV array to the camera load (</a:t>
            </a:r>
            <a:r>
              <a:rPr lang="en-US" sz="1800" i="1" dirty="0">
                <a:latin typeface="Times New Roman" panose="02020603050405020304" pitchFamily="18" charset="0"/>
                <a:cs typeface="Times New Roman" panose="02020603050405020304" pitchFamily="18" charset="0"/>
              </a:rPr>
              <a:t>Note: </a:t>
            </a:r>
            <a:r>
              <a:rPr lang="en-US" sz="1800" dirty="0">
                <a:latin typeface="Times New Roman" panose="02020603050405020304" pitchFamily="18" charset="0"/>
                <a:cs typeface="Times New Roman" panose="02020603050405020304" pitchFamily="18" charset="0"/>
              </a:rPr>
              <a:t>The selection between Buck or Boost DC-DC Converter depends on wattage output from the 4 PV cells)</a:t>
            </a:r>
          </a:p>
          <a:p>
            <a:r>
              <a:rPr lang="en-US" sz="1800" dirty="0">
                <a:latin typeface="Times New Roman" panose="02020603050405020304" pitchFamily="18" charset="0"/>
                <a:cs typeface="Times New Roman" panose="02020603050405020304" pitchFamily="18" charset="0"/>
              </a:rPr>
              <a:t>To implement a voltage-controlled power electronic system with ON-OFF switching and low-pass filter or to provide an extension board to do so</a:t>
            </a:r>
          </a:p>
          <a:p>
            <a:r>
              <a:rPr lang="en-US" sz="1800" dirty="0">
                <a:latin typeface="Times New Roman" panose="02020603050405020304" pitchFamily="18" charset="0"/>
                <a:cs typeface="Times New Roman" panose="02020603050405020304" pitchFamily="18" charset="0"/>
              </a:rPr>
              <a:t>To make a top-layer backplane system so the PV cells can be easily soldered to the PCB solder pads without electrode wiring or external cabling and so the load camera can also be soldered to the load output connector</a:t>
            </a:r>
          </a:p>
          <a:p>
            <a:r>
              <a:rPr lang="en-US" sz="1800" dirty="0">
                <a:latin typeface="Times New Roman" panose="02020603050405020304" pitchFamily="18" charset="0"/>
                <a:cs typeface="Times New Roman" panose="02020603050405020304" pitchFamily="18" charset="0"/>
              </a:rPr>
              <a:t>To minimize conduction losses and use power distribution techniques in a condensed form</a:t>
            </a:r>
          </a:p>
          <a:p>
            <a:r>
              <a:rPr lang="en-US" sz="1800" dirty="0">
                <a:latin typeface="Times New Roman" panose="02020603050405020304" pitchFamily="18" charset="0"/>
                <a:cs typeface="Times New Roman" panose="02020603050405020304" pitchFamily="18" charset="0"/>
              </a:rPr>
              <a:t>To verify the highest efficiency power converter board as part of the testing and performance evaluation</a:t>
            </a:r>
          </a:p>
          <a:p>
            <a:r>
              <a:rPr lang="en-US" sz="1800" dirty="0">
                <a:latin typeface="Times New Roman" panose="02020603050405020304" pitchFamily="18" charset="0"/>
                <a:cs typeface="Times New Roman" panose="02020603050405020304" pitchFamily="18" charset="0"/>
              </a:rPr>
              <a:t>To provide boards with test pads for fault detection during testing</a:t>
            </a:r>
          </a:p>
        </p:txBody>
      </p:sp>
    </p:spTree>
    <p:extLst>
      <p:ext uri="{BB962C8B-B14F-4D97-AF65-F5344CB8AC3E}">
        <p14:creationId xmlns:p14="http://schemas.microsoft.com/office/powerpoint/2010/main" val="161990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CEB3A7-3D5E-9EB1-FB70-08C80E9428F1}"/>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5. </a:t>
            </a:r>
          </a:p>
        </p:txBody>
      </p:sp>
      <p:pic>
        <p:nvPicPr>
          <p:cNvPr id="5" name="Picture 4">
            <a:extLst>
              <a:ext uri="{FF2B5EF4-FFF2-40B4-BE49-F238E27FC236}">
                <a16:creationId xmlns:a16="http://schemas.microsoft.com/office/drawing/2014/main" id="{6E185D34-2F4E-5F12-1B11-FD317DC907E1}"/>
              </a:ext>
            </a:extLst>
          </p:cNvPr>
          <p:cNvPicPr>
            <a:picLocks noChangeAspect="1"/>
          </p:cNvPicPr>
          <p:nvPr/>
        </p:nvPicPr>
        <p:blipFill>
          <a:blip r:embed="rId2"/>
          <a:stretch>
            <a:fillRect/>
          </a:stretch>
        </p:blipFill>
        <p:spPr>
          <a:xfrm>
            <a:off x="2209800" y="1027906"/>
            <a:ext cx="7772400" cy="5043116"/>
          </a:xfrm>
          <a:prstGeom prst="rect">
            <a:avLst/>
          </a:prstGeom>
        </p:spPr>
      </p:pic>
    </p:spTree>
    <p:extLst>
      <p:ext uri="{BB962C8B-B14F-4D97-AF65-F5344CB8AC3E}">
        <p14:creationId xmlns:p14="http://schemas.microsoft.com/office/powerpoint/2010/main" val="749150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79B0-233C-9F1B-76C7-C19E4D346051}"/>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5. </a:t>
            </a:r>
          </a:p>
        </p:txBody>
      </p:sp>
      <p:sp>
        <p:nvSpPr>
          <p:cNvPr id="3" name="TextBox 2">
            <a:extLst>
              <a:ext uri="{FF2B5EF4-FFF2-40B4-BE49-F238E27FC236}">
                <a16:creationId xmlns:a16="http://schemas.microsoft.com/office/drawing/2014/main" id="{120C4E32-3DE6-FF72-79EE-04E9B3792939}"/>
              </a:ext>
            </a:extLst>
          </p:cNvPr>
          <p:cNvSpPr txBox="1"/>
          <p:nvPr/>
        </p:nvSpPr>
        <p:spPr>
          <a:xfrm>
            <a:off x="2506109" y="4857231"/>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4" name="TextBox 3">
            <a:extLst>
              <a:ext uri="{FF2B5EF4-FFF2-40B4-BE49-F238E27FC236}">
                <a16:creationId xmlns:a16="http://schemas.microsoft.com/office/drawing/2014/main" id="{1BE313D8-A54D-AFC3-DB7A-149132E48764}"/>
              </a:ext>
            </a:extLst>
          </p:cNvPr>
          <p:cNvSpPr txBox="1"/>
          <p:nvPr/>
        </p:nvSpPr>
        <p:spPr>
          <a:xfrm>
            <a:off x="7974408" y="4876791"/>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pic>
        <p:nvPicPr>
          <p:cNvPr id="6" name="Picture 5">
            <a:extLst>
              <a:ext uri="{FF2B5EF4-FFF2-40B4-BE49-F238E27FC236}">
                <a16:creationId xmlns:a16="http://schemas.microsoft.com/office/drawing/2014/main" id="{EB4E0CC7-D3AD-6004-1A8E-E87B0A395098}"/>
              </a:ext>
            </a:extLst>
          </p:cNvPr>
          <p:cNvPicPr>
            <a:picLocks noChangeAspect="1"/>
          </p:cNvPicPr>
          <p:nvPr/>
        </p:nvPicPr>
        <p:blipFill>
          <a:blip r:embed="rId2"/>
          <a:stretch>
            <a:fillRect/>
          </a:stretch>
        </p:blipFill>
        <p:spPr>
          <a:xfrm>
            <a:off x="821424" y="1471448"/>
            <a:ext cx="5115512" cy="3410341"/>
          </a:xfrm>
          <a:prstGeom prst="rect">
            <a:avLst/>
          </a:prstGeom>
        </p:spPr>
      </p:pic>
      <p:pic>
        <p:nvPicPr>
          <p:cNvPr id="8" name="Picture 7">
            <a:extLst>
              <a:ext uri="{FF2B5EF4-FFF2-40B4-BE49-F238E27FC236}">
                <a16:creationId xmlns:a16="http://schemas.microsoft.com/office/drawing/2014/main" id="{7582A7EF-397D-CF3D-355C-FE9C604F6B86}"/>
              </a:ext>
            </a:extLst>
          </p:cNvPr>
          <p:cNvPicPr>
            <a:picLocks noChangeAspect="1"/>
          </p:cNvPicPr>
          <p:nvPr/>
        </p:nvPicPr>
        <p:blipFill>
          <a:blip r:embed="rId3"/>
          <a:stretch>
            <a:fillRect/>
          </a:stretch>
        </p:blipFill>
        <p:spPr>
          <a:xfrm>
            <a:off x="6238287" y="1471448"/>
            <a:ext cx="5115513" cy="3410342"/>
          </a:xfrm>
          <a:prstGeom prst="rect">
            <a:avLst/>
          </a:prstGeom>
        </p:spPr>
      </p:pic>
    </p:spTree>
    <p:extLst>
      <p:ext uri="{BB962C8B-B14F-4D97-AF65-F5344CB8AC3E}">
        <p14:creationId xmlns:p14="http://schemas.microsoft.com/office/powerpoint/2010/main" val="3851275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79B0-233C-9F1B-76C7-C19E4D346051}"/>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6. </a:t>
            </a:r>
          </a:p>
        </p:txBody>
      </p:sp>
      <p:pic>
        <p:nvPicPr>
          <p:cNvPr id="6" name="Picture 5" descr="Diagram&#10;&#10;Description automatically generated">
            <a:extLst>
              <a:ext uri="{FF2B5EF4-FFF2-40B4-BE49-F238E27FC236}">
                <a16:creationId xmlns:a16="http://schemas.microsoft.com/office/drawing/2014/main" id="{06BD1707-6E52-E53F-B458-E1BCC27E1607}"/>
              </a:ext>
            </a:extLst>
          </p:cNvPr>
          <p:cNvPicPr>
            <a:picLocks noChangeAspect="1"/>
          </p:cNvPicPr>
          <p:nvPr/>
        </p:nvPicPr>
        <p:blipFill>
          <a:blip r:embed="rId2"/>
          <a:stretch>
            <a:fillRect/>
          </a:stretch>
        </p:blipFill>
        <p:spPr>
          <a:xfrm>
            <a:off x="2812719" y="962699"/>
            <a:ext cx="6930370" cy="4932601"/>
          </a:xfrm>
          <a:prstGeom prst="rect">
            <a:avLst/>
          </a:prstGeom>
        </p:spPr>
      </p:pic>
    </p:spTree>
    <p:extLst>
      <p:ext uri="{BB962C8B-B14F-4D97-AF65-F5344CB8AC3E}">
        <p14:creationId xmlns:p14="http://schemas.microsoft.com/office/powerpoint/2010/main" val="1362869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79B0-233C-9F1B-76C7-C19E4D346051}"/>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6. </a:t>
            </a:r>
          </a:p>
        </p:txBody>
      </p:sp>
      <p:sp>
        <p:nvSpPr>
          <p:cNvPr id="3" name="TextBox 2">
            <a:extLst>
              <a:ext uri="{FF2B5EF4-FFF2-40B4-BE49-F238E27FC236}">
                <a16:creationId xmlns:a16="http://schemas.microsoft.com/office/drawing/2014/main" id="{120C4E32-3DE6-FF72-79EE-04E9B3792939}"/>
              </a:ext>
            </a:extLst>
          </p:cNvPr>
          <p:cNvSpPr txBox="1"/>
          <p:nvPr/>
        </p:nvSpPr>
        <p:spPr>
          <a:xfrm>
            <a:off x="2520655" y="5006967"/>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4" name="TextBox 3">
            <a:extLst>
              <a:ext uri="{FF2B5EF4-FFF2-40B4-BE49-F238E27FC236}">
                <a16:creationId xmlns:a16="http://schemas.microsoft.com/office/drawing/2014/main" id="{1BE313D8-A54D-AFC3-DB7A-149132E48764}"/>
              </a:ext>
            </a:extLst>
          </p:cNvPr>
          <p:cNvSpPr txBox="1"/>
          <p:nvPr/>
        </p:nvSpPr>
        <p:spPr>
          <a:xfrm>
            <a:off x="8014262" y="5006967"/>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pic>
        <p:nvPicPr>
          <p:cNvPr id="7" name="Picture 6" descr="A picture containing diagram&#10;&#10;Description automatically generated">
            <a:extLst>
              <a:ext uri="{FF2B5EF4-FFF2-40B4-BE49-F238E27FC236}">
                <a16:creationId xmlns:a16="http://schemas.microsoft.com/office/drawing/2014/main" id="{DA1DACBC-9651-2FBE-862E-CAE13F6C5595}"/>
              </a:ext>
            </a:extLst>
          </p:cNvPr>
          <p:cNvPicPr>
            <a:picLocks noChangeAspect="1"/>
          </p:cNvPicPr>
          <p:nvPr/>
        </p:nvPicPr>
        <p:blipFill>
          <a:blip r:embed="rId2"/>
          <a:stretch>
            <a:fillRect/>
          </a:stretch>
        </p:blipFill>
        <p:spPr>
          <a:xfrm>
            <a:off x="588580" y="1335354"/>
            <a:ext cx="5507420" cy="3671613"/>
          </a:xfrm>
          <a:prstGeom prst="rect">
            <a:avLst/>
          </a:prstGeom>
        </p:spPr>
      </p:pic>
      <p:pic>
        <p:nvPicPr>
          <p:cNvPr id="11" name="Picture 10">
            <a:extLst>
              <a:ext uri="{FF2B5EF4-FFF2-40B4-BE49-F238E27FC236}">
                <a16:creationId xmlns:a16="http://schemas.microsoft.com/office/drawing/2014/main" id="{18437602-929D-E4B0-BE2F-1F8C9AF18A82}"/>
              </a:ext>
            </a:extLst>
          </p:cNvPr>
          <p:cNvPicPr>
            <a:picLocks noChangeAspect="1"/>
          </p:cNvPicPr>
          <p:nvPr/>
        </p:nvPicPr>
        <p:blipFill>
          <a:blip r:embed="rId3"/>
          <a:stretch>
            <a:fillRect/>
          </a:stretch>
        </p:blipFill>
        <p:spPr>
          <a:xfrm>
            <a:off x="6096000" y="1335353"/>
            <a:ext cx="5507420" cy="3671613"/>
          </a:xfrm>
          <a:prstGeom prst="rect">
            <a:avLst/>
          </a:prstGeom>
        </p:spPr>
      </p:pic>
    </p:spTree>
    <p:extLst>
      <p:ext uri="{BB962C8B-B14F-4D97-AF65-F5344CB8AC3E}">
        <p14:creationId xmlns:p14="http://schemas.microsoft.com/office/powerpoint/2010/main" val="4251603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7.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5 cm x 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Series; Backplane Extension Board</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550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x 4 PV cells = 8 leads</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r>
              <a:rPr lang="en-US" sz="2200" dirty="0">
                <a:latin typeface="Times New Roman" panose="02020603050405020304" pitchFamily="18" charset="0"/>
                <a:cs typeface="Times New Roman" panose="02020603050405020304" pitchFamily="18" charset="0"/>
              </a:rPr>
              <a:t>8 - 30 V:</a:t>
            </a:r>
          </a:p>
          <a:p>
            <a:pPr lvl="2"/>
            <a:r>
              <a:rPr lang="en-US" sz="2200" dirty="0">
                <a:latin typeface="Times New Roman" panose="02020603050405020304" pitchFamily="18" charset="0"/>
                <a:cs typeface="Times New Roman" panose="02020603050405020304" pitchFamily="18" charset="0"/>
              </a:rPr>
              <a:t>Each PV cell has a 0.34 W power output</a:t>
            </a:r>
          </a:p>
          <a:p>
            <a:pPr lvl="2"/>
            <a:r>
              <a:rPr lang="en-US" sz="2200" dirty="0">
                <a:latin typeface="Times New Roman" panose="02020603050405020304" pitchFamily="18" charset="0"/>
                <a:cs typeface="Times New Roman" panose="02020603050405020304" pitchFamily="18" charset="0"/>
              </a:rPr>
              <a:t>Each PV cell has a 2.43 V </a:t>
            </a: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2.43 V x 4 PV cells; Voltage output = 9.72 V for a series connection</a:t>
            </a:r>
          </a:p>
          <a:p>
            <a:pPr lvl="2"/>
            <a:r>
              <a:rPr lang="en-US" sz="2200" dirty="0">
                <a:latin typeface="Times New Roman" panose="02020603050405020304" pitchFamily="18" charset="0"/>
                <a:cs typeface="Times New Roman" panose="02020603050405020304" pitchFamily="18" charset="0"/>
              </a:rPr>
              <a:t>Total current = 0.14 A for a series connection</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sp>
        <p:nvSpPr>
          <p:cNvPr id="15" name="TextBox 14">
            <a:extLst>
              <a:ext uri="{FF2B5EF4-FFF2-40B4-BE49-F238E27FC236}">
                <a16:creationId xmlns:a16="http://schemas.microsoft.com/office/drawing/2014/main" id="{A02ACC27-D4A4-9C4B-B6AC-46D093A0A578}"/>
              </a:ext>
            </a:extLst>
          </p:cNvPr>
          <p:cNvSpPr txBox="1"/>
          <p:nvPr/>
        </p:nvSpPr>
        <p:spPr>
          <a:xfrm>
            <a:off x="6269621" y="6183844"/>
            <a:ext cx="561372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*Required Separately: </a:t>
            </a:r>
            <a:r>
              <a:rPr lang="en-US" sz="1400" b="1" dirty="0">
                <a:latin typeface="Times New Roman" panose="02020603050405020304" pitchFamily="18" charset="0"/>
                <a:cs typeface="Times New Roman" panose="02020603050405020304" pitchFamily="18" charset="0"/>
              </a:rPr>
              <a:t>Buck DC-DC Converter </a:t>
            </a:r>
            <a:r>
              <a:rPr lang="en-US" sz="1400" dirty="0">
                <a:latin typeface="Times New Roman" panose="02020603050405020304" pitchFamily="18" charset="0"/>
                <a:cs typeface="Times New Roman" panose="02020603050405020304" pitchFamily="18" charset="0"/>
              </a:rPr>
              <a:t>circuit: </a:t>
            </a:r>
            <a:r>
              <a:rPr lang="en-US" sz="1400" b="1" dirty="0">
                <a:latin typeface="Times New Roman" panose="02020603050405020304" pitchFamily="18" charset="0"/>
                <a:cs typeface="Times New Roman" panose="02020603050405020304" pitchFamily="18" charset="0"/>
              </a:rPr>
              <a:t>9.72 V to 5 V </a:t>
            </a:r>
          </a:p>
        </p:txBody>
      </p:sp>
      <p:grpSp>
        <p:nvGrpSpPr>
          <p:cNvPr id="4" name="Group 3">
            <a:extLst>
              <a:ext uri="{FF2B5EF4-FFF2-40B4-BE49-F238E27FC236}">
                <a16:creationId xmlns:a16="http://schemas.microsoft.com/office/drawing/2014/main" id="{9BB1D37E-3BC7-C12F-6E1D-6A10C1AEED2A}"/>
              </a:ext>
            </a:extLst>
          </p:cNvPr>
          <p:cNvGrpSpPr/>
          <p:nvPr/>
        </p:nvGrpSpPr>
        <p:grpSpPr>
          <a:xfrm>
            <a:off x="7443462" y="208393"/>
            <a:ext cx="4134678" cy="3889245"/>
            <a:chOff x="6096000" y="1320298"/>
            <a:chExt cx="5357798" cy="5039761"/>
          </a:xfrm>
        </p:grpSpPr>
        <p:grpSp>
          <p:nvGrpSpPr>
            <p:cNvPr id="6" name="Group 5">
              <a:extLst>
                <a:ext uri="{FF2B5EF4-FFF2-40B4-BE49-F238E27FC236}">
                  <a16:creationId xmlns:a16="http://schemas.microsoft.com/office/drawing/2014/main" id="{64E29986-BD4A-C422-0A70-1A9A3A89EF61}"/>
                </a:ext>
              </a:extLst>
            </p:cNvPr>
            <p:cNvGrpSpPr/>
            <p:nvPr/>
          </p:nvGrpSpPr>
          <p:grpSpPr>
            <a:xfrm>
              <a:off x="7501464" y="1320298"/>
              <a:ext cx="3952334" cy="4164339"/>
              <a:chOff x="7501464" y="1320298"/>
              <a:chExt cx="3952334" cy="4164339"/>
            </a:xfrm>
          </p:grpSpPr>
          <p:pic>
            <p:nvPicPr>
              <p:cNvPr id="16" name="Picture 15" descr="Graphical user interface, diagram, application&#10;&#10;Description automatically generated">
                <a:extLst>
                  <a:ext uri="{FF2B5EF4-FFF2-40B4-BE49-F238E27FC236}">
                    <a16:creationId xmlns:a16="http://schemas.microsoft.com/office/drawing/2014/main" id="{8B5CD79A-0C31-333D-5641-3523723D3C07}"/>
                  </a:ext>
                </a:extLst>
              </p:cNvPr>
              <p:cNvPicPr>
                <a:picLocks noChangeAspect="1"/>
              </p:cNvPicPr>
              <p:nvPr/>
            </p:nvPicPr>
            <p:blipFill>
              <a:blip r:embed="rId2"/>
              <a:stretch>
                <a:fillRect/>
              </a:stretch>
            </p:blipFill>
            <p:spPr>
              <a:xfrm>
                <a:off x="7501464" y="1373362"/>
                <a:ext cx="3952334" cy="4111275"/>
              </a:xfrm>
              <a:prstGeom prst="rect">
                <a:avLst/>
              </a:prstGeom>
            </p:spPr>
          </p:pic>
          <p:sp>
            <p:nvSpPr>
              <p:cNvPr id="17" name="Rectangle 16">
                <a:extLst>
                  <a:ext uri="{FF2B5EF4-FFF2-40B4-BE49-F238E27FC236}">
                    <a16:creationId xmlns:a16="http://schemas.microsoft.com/office/drawing/2014/main" id="{B725A509-571F-2555-C4CB-86B20BE707A9}"/>
                  </a:ext>
                </a:extLst>
              </p:cNvPr>
              <p:cNvSpPr/>
              <p:nvPr/>
            </p:nvSpPr>
            <p:spPr>
              <a:xfrm>
                <a:off x="7986531" y="1320298"/>
                <a:ext cx="3206188" cy="370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EEE2719-A048-4FD8-5A6D-07E3B5808077}"/>
                  </a:ext>
                </a:extLst>
              </p:cNvPr>
              <p:cNvSpPr/>
              <p:nvPr/>
            </p:nvSpPr>
            <p:spPr>
              <a:xfrm>
                <a:off x="7874537" y="2460666"/>
                <a:ext cx="3318182"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7BE409-7429-4686-8C48-E3C404CB9718}"/>
                  </a:ext>
                </a:extLst>
              </p:cNvPr>
              <p:cNvSpPr/>
              <p:nvPr/>
            </p:nvSpPr>
            <p:spPr>
              <a:xfrm>
                <a:off x="7986530" y="4166045"/>
                <a:ext cx="3150191" cy="845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B3F62FA1-3607-34A0-2116-BED61F32AC96}"/>
                </a:ext>
              </a:extLst>
            </p:cNvPr>
            <p:cNvSpPr/>
            <p:nvPr/>
          </p:nvSpPr>
          <p:spPr>
            <a:xfrm>
              <a:off x="6096000" y="5391725"/>
              <a:ext cx="3318181"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picture containing graphical user interface&#10;&#10;Description automatically generated">
            <a:extLst>
              <a:ext uri="{FF2B5EF4-FFF2-40B4-BE49-F238E27FC236}">
                <a16:creationId xmlns:a16="http://schemas.microsoft.com/office/drawing/2014/main" id="{D629097B-723E-CBF2-A4A6-C0D7D973753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5000"/>
                    </a14:imgEffect>
                    <a14:imgEffect>
                      <a14:colorTemperature colorTemp="4939"/>
                    </a14:imgEffect>
                    <a14:imgEffect>
                      <a14:saturation sat="0"/>
                    </a14:imgEffect>
                    <a14:imgEffect>
                      <a14:brightnessContrast bright="10000" contrast="21000"/>
                    </a14:imgEffect>
                  </a14:imgLayer>
                </a14:imgProps>
              </a:ext>
            </a:extLst>
          </a:blip>
          <a:stretch>
            <a:fillRect/>
          </a:stretch>
        </p:blipFill>
        <p:spPr>
          <a:xfrm>
            <a:off x="6425574" y="1192294"/>
            <a:ext cx="1580121" cy="1609617"/>
          </a:xfrm>
          <a:prstGeom prst="rect">
            <a:avLst/>
          </a:prstGeom>
        </p:spPr>
      </p:pic>
      <p:pic>
        <p:nvPicPr>
          <p:cNvPr id="21" name="Picture 20" descr="Diagram&#10;&#10;Description automatically generated">
            <a:extLst>
              <a:ext uri="{FF2B5EF4-FFF2-40B4-BE49-F238E27FC236}">
                <a16:creationId xmlns:a16="http://schemas.microsoft.com/office/drawing/2014/main" id="{39FD0A0F-334E-25FF-C83F-3C8E86AC0A02}"/>
              </a:ext>
            </a:extLst>
          </p:cNvPr>
          <p:cNvPicPr>
            <a:picLocks noChangeAspect="1"/>
          </p:cNvPicPr>
          <p:nvPr/>
        </p:nvPicPr>
        <p:blipFill>
          <a:blip r:embed="rId5"/>
          <a:stretch>
            <a:fillRect/>
          </a:stretch>
        </p:blipFill>
        <p:spPr>
          <a:xfrm>
            <a:off x="7074964" y="3400080"/>
            <a:ext cx="4590332" cy="2297948"/>
          </a:xfrm>
          <a:prstGeom prst="rect">
            <a:avLst/>
          </a:prstGeom>
        </p:spPr>
      </p:pic>
    </p:spTree>
    <p:extLst>
      <p:ext uri="{BB962C8B-B14F-4D97-AF65-F5344CB8AC3E}">
        <p14:creationId xmlns:p14="http://schemas.microsoft.com/office/powerpoint/2010/main" val="4173119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6B9A2B43-2DC0-6578-D804-A9F9D362BE4E}"/>
              </a:ext>
            </a:extLst>
          </p:cNvPr>
          <p:cNvPicPr>
            <a:picLocks noChangeAspect="1"/>
          </p:cNvPicPr>
          <p:nvPr/>
        </p:nvPicPr>
        <p:blipFill>
          <a:blip r:embed="rId2"/>
          <a:stretch>
            <a:fillRect/>
          </a:stretch>
        </p:blipFill>
        <p:spPr>
          <a:xfrm>
            <a:off x="1621697" y="554064"/>
            <a:ext cx="8948605" cy="5749871"/>
          </a:xfrm>
          <a:prstGeom prst="rect">
            <a:avLst/>
          </a:prstGeom>
        </p:spPr>
      </p:pic>
      <p:sp>
        <p:nvSpPr>
          <p:cNvPr id="4" name="Title 1">
            <a:extLst>
              <a:ext uri="{FF2B5EF4-FFF2-40B4-BE49-F238E27FC236}">
                <a16:creationId xmlns:a16="http://schemas.microsoft.com/office/drawing/2014/main" id="{563DEDB1-1B89-876F-F429-503A9BD0BD6D}"/>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7. </a:t>
            </a:r>
          </a:p>
        </p:txBody>
      </p:sp>
    </p:spTree>
    <p:extLst>
      <p:ext uri="{BB962C8B-B14F-4D97-AF65-F5344CB8AC3E}">
        <p14:creationId xmlns:p14="http://schemas.microsoft.com/office/powerpoint/2010/main" val="2970641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3100FC-4385-9DB4-F9F6-1B6B9AEFF1D9}"/>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7. </a:t>
            </a:r>
          </a:p>
        </p:txBody>
      </p:sp>
      <p:pic>
        <p:nvPicPr>
          <p:cNvPr id="5" name="Picture 4">
            <a:extLst>
              <a:ext uri="{FF2B5EF4-FFF2-40B4-BE49-F238E27FC236}">
                <a16:creationId xmlns:a16="http://schemas.microsoft.com/office/drawing/2014/main" id="{E90E6B24-4030-A2FE-F6C5-7C3ABC6450A3}"/>
              </a:ext>
            </a:extLst>
          </p:cNvPr>
          <p:cNvPicPr>
            <a:picLocks noChangeAspect="1"/>
          </p:cNvPicPr>
          <p:nvPr/>
        </p:nvPicPr>
        <p:blipFill>
          <a:blip r:embed="rId2"/>
          <a:stretch>
            <a:fillRect/>
          </a:stretch>
        </p:blipFill>
        <p:spPr>
          <a:xfrm>
            <a:off x="2209800" y="1027906"/>
            <a:ext cx="7772400" cy="5088027"/>
          </a:xfrm>
          <a:prstGeom prst="rect">
            <a:avLst/>
          </a:prstGeom>
        </p:spPr>
      </p:pic>
    </p:spTree>
    <p:extLst>
      <p:ext uri="{BB962C8B-B14F-4D97-AF65-F5344CB8AC3E}">
        <p14:creationId xmlns:p14="http://schemas.microsoft.com/office/powerpoint/2010/main" val="2174430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3100FC-4385-9DB4-F9F6-1B6B9AEFF1D9}"/>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7. </a:t>
            </a:r>
          </a:p>
        </p:txBody>
      </p:sp>
      <p:sp>
        <p:nvSpPr>
          <p:cNvPr id="2" name="TextBox 1">
            <a:extLst>
              <a:ext uri="{FF2B5EF4-FFF2-40B4-BE49-F238E27FC236}">
                <a16:creationId xmlns:a16="http://schemas.microsoft.com/office/drawing/2014/main" id="{76D428E0-1588-618F-608E-05F6E4F25969}"/>
              </a:ext>
            </a:extLst>
          </p:cNvPr>
          <p:cNvSpPr txBox="1"/>
          <p:nvPr/>
        </p:nvSpPr>
        <p:spPr>
          <a:xfrm>
            <a:off x="2666236" y="5085680"/>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3" name="TextBox 2">
            <a:extLst>
              <a:ext uri="{FF2B5EF4-FFF2-40B4-BE49-F238E27FC236}">
                <a16:creationId xmlns:a16="http://schemas.microsoft.com/office/drawing/2014/main" id="{9F75F7D6-8EC5-A1DC-66AB-C0A0E1E7EDBD}"/>
              </a:ext>
            </a:extLst>
          </p:cNvPr>
          <p:cNvSpPr txBox="1"/>
          <p:nvPr/>
        </p:nvSpPr>
        <p:spPr>
          <a:xfrm>
            <a:off x="7884059" y="5085680"/>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pic>
        <p:nvPicPr>
          <p:cNvPr id="7" name="Picture 6" descr="Diagram&#10;&#10;Description automatically generated">
            <a:extLst>
              <a:ext uri="{FF2B5EF4-FFF2-40B4-BE49-F238E27FC236}">
                <a16:creationId xmlns:a16="http://schemas.microsoft.com/office/drawing/2014/main" id="{C3682EFB-A735-D689-3CB9-CB3BC4620864}"/>
              </a:ext>
            </a:extLst>
          </p:cNvPr>
          <p:cNvPicPr>
            <a:picLocks noChangeAspect="1"/>
          </p:cNvPicPr>
          <p:nvPr/>
        </p:nvPicPr>
        <p:blipFill>
          <a:blip r:embed="rId2"/>
          <a:stretch>
            <a:fillRect/>
          </a:stretch>
        </p:blipFill>
        <p:spPr>
          <a:xfrm>
            <a:off x="995353" y="1767321"/>
            <a:ext cx="4985036" cy="3323357"/>
          </a:xfrm>
          <a:prstGeom prst="rect">
            <a:avLst/>
          </a:prstGeom>
        </p:spPr>
      </p:pic>
      <p:pic>
        <p:nvPicPr>
          <p:cNvPr id="9" name="Picture 8" descr="A picture containing text, electronics, screenshot, display&#10;&#10;Description automatically generated">
            <a:extLst>
              <a:ext uri="{FF2B5EF4-FFF2-40B4-BE49-F238E27FC236}">
                <a16:creationId xmlns:a16="http://schemas.microsoft.com/office/drawing/2014/main" id="{10627D96-7A2D-7E52-FBED-B3197BE2E1C0}"/>
              </a:ext>
            </a:extLst>
          </p:cNvPr>
          <p:cNvPicPr>
            <a:picLocks noChangeAspect="1"/>
          </p:cNvPicPr>
          <p:nvPr/>
        </p:nvPicPr>
        <p:blipFill>
          <a:blip r:embed="rId3"/>
          <a:stretch>
            <a:fillRect/>
          </a:stretch>
        </p:blipFill>
        <p:spPr>
          <a:xfrm>
            <a:off x="6211612" y="1767321"/>
            <a:ext cx="4985036" cy="3323358"/>
          </a:xfrm>
          <a:prstGeom prst="rect">
            <a:avLst/>
          </a:prstGeom>
        </p:spPr>
      </p:pic>
    </p:spTree>
    <p:extLst>
      <p:ext uri="{BB962C8B-B14F-4D97-AF65-F5344CB8AC3E}">
        <p14:creationId xmlns:p14="http://schemas.microsoft.com/office/powerpoint/2010/main" val="1483017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highlight>
                  <a:srgbClr val="FFFF00"/>
                </a:highlight>
                <a:latin typeface="Times New Roman" panose="02020603050405020304" pitchFamily="18" charset="0"/>
                <a:cs typeface="Times New Roman" panose="02020603050405020304" pitchFamily="18" charset="0"/>
              </a:rPr>
              <a:t>8</a:t>
            </a:r>
            <a:r>
              <a:rPr lang="en-US" sz="2400" b="1" dirty="0">
                <a:solidFill>
                  <a:srgbClr val="002060"/>
                </a:solidFill>
                <a:latin typeface="Times New Roman" panose="02020603050405020304" pitchFamily="18" charset="0"/>
                <a:cs typeface="Times New Roman" panose="02020603050405020304" pitchFamily="18" charset="0"/>
              </a:rPr>
              <a:t>.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2.5 cm x 2.5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Parallel; Backplane Extension Board</a:t>
            </a:r>
          </a:p>
        </p:txBody>
      </p:sp>
      <p:sp>
        <p:nvSpPr>
          <p:cNvPr id="6" name="Content Placeholder 2">
            <a:extLst>
              <a:ext uri="{FF2B5EF4-FFF2-40B4-BE49-F238E27FC236}">
                <a16:creationId xmlns:a16="http://schemas.microsoft.com/office/drawing/2014/main" id="{1C646230-A305-514D-954B-73D9EDEC9B2F}"/>
              </a:ext>
            </a:extLst>
          </p:cNvPr>
          <p:cNvSpPr>
            <a:spLocks noGrp="1"/>
          </p:cNvSpPr>
          <p:nvPr>
            <p:ph idx="1"/>
          </p:nvPr>
        </p:nvSpPr>
        <p:spPr>
          <a:xfrm>
            <a:off x="838200" y="1783765"/>
            <a:ext cx="10515600" cy="4709110"/>
          </a:xfrm>
        </p:spPr>
        <p:txBody>
          <a:bodyPr>
            <a:normAutofit fontScale="475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Each PV cell has a 0.1053 W maximum power output</a:t>
            </a:r>
          </a:p>
          <a:p>
            <a:pPr lvl="2"/>
            <a:r>
              <a:rPr lang="en-US" sz="2200" dirty="0">
                <a:latin typeface="Times New Roman" panose="02020603050405020304" pitchFamily="18" charset="0"/>
                <a:cs typeface="Times New Roman" panose="02020603050405020304" pitchFamily="18" charset="0"/>
              </a:rPr>
              <a:t>Each PV cell has a 2.23 V voltage output at </a:t>
            </a:r>
            <a:r>
              <a:rPr lang="en-US" sz="2200" dirty="0" err="1">
                <a:latin typeface="Times New Roman" panose="02020603050405020304" pitchFamily="18" charset="0"/>
                <a:cs typeface="Times New Roman" panose="02020603050405020304" pitchFamily="18" charset="0"/>
              </a:rPr>
              <a:t>Pmpp</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2.23 V for a parallel connection</a:t>
            </a:r>
          </a:p>
          <a:p>
            <a:pPr lvl="2"/>
            <a:r>
              <a:rPr lang="en-US" sz="2200" dirty="0">
                <a:latin typeface="Times New Roman" panose="02020603050405020304" pitchFamily="18" charset="0"/>
                <a:cs typeface="Times New Roman" panose="02020603050405020304" pitchFamily="18" charset="0"/>
              </a:rPr>
              <a:t>Total current = 0.0472 A x 4 PV cells = 0.1888 A for a parallel connection</a:t>
            </a:r>
          </a:p>
          <a:p>
            <a:pPr lvl="2"/>
            <a:r>
              <a:rPr lang="en-US" sz="2200" dirty="0">
                <a:latin typeface="Times New Roman" panose="02020603050405020304" pitchFamily="18" charset="0"/>
                <a:cs typeface="Times New Roman" panose="02020603050405020304" pitchFamily="18" charset="0"/>
              </a:rPr>
              <a:t>Total power = 2.23 V x 0.1888 A = 0.421024 W</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sp>
        <p:nvSpPr>
          <p:cNvPr id="4" name="TextBox 3">
            <a:extLst>
              <a:ext uri="{FF2B5EF4-FFF2-40B4-BE49-F238E27FC236}">
                <a16:creationId xmlns:a16="http://schemas.microsoft.com/office/drawing/2014/main" id="{BEB06877-4806-B847-A57C-B89AF0B09492}"/>
              </a:ext>
            </a:extLst>
          </p:cNvPr>
          <p:cNvSpPr txBox="1"/>
          <p:nvPr/>
        </p:nvSpPr>
        <p:spPr>
          <a:xfrm>
            <a:off x="6238992" y="6105076"/>
            <a:ext cx="5613721" cy="307777"/>
          </a:xfrm>
          <a:prstGeom prst="rect">
            <a:avLst/>
          </a:prstGeom>
          <a:noFill/>
        </p:spPr>
        <p:txBody>
          <a:bodyPr wrap="square" rtlCol="0">
            <a:spAutoFit/>
          </a:bodyPr>
          <a:lstStyle/>
          <a:p>
            <a:r>
              <a:rPr lang="en-US" sz="1400" dirty="0">
                <a:highlight>
                  <a:srgbClr val="FFFF00"/>
                </a:highlight>
                <a:latin typeface="Times New Roman" panose="02020603050405020304" pitchFamily="18" charset="0"/>
                <a:cs typeface="Times New Roman" panose="02020603050405020304" pitchFamily="18" charset="0"/>
              </a:rPr>
              <a:t>*Required Separately: </a:t>
            </a:r>
            <a:r>
              <a:rPr lang="en-US" sz="1400" b="1" dirty="0">
                <a:highlight>
                  <a:srgbClr val="FFFF00"/>
                </a:highlight>
                <a:latin typeface="Times New Roman" panose="02020603050405020304" pitchFamily="18" charset="0"/>
                <a:cs typeface="Times New Roman" panose="02020603050405020304" pitchFamily="18" charset="0"/>
              </a:rPr>
              <a:t>Boost DC-DC Converter </a:t>
            </a:r>
            <a:r>
              <a:rPr lang="en-US" sz="1400" dirty="0">
                <a:highlight>
                  <a:srgbClr val="FFFF00"/>
                </a:highlight>
                <a:latin typeface="Times New Roman" panose="02020603050405020304" pitchFamily="18" charset="0"/>
                <a:cs typeface="Times New Roman" panose="02020603050405020304" pitchFamily="18" charset="0"/>
              </a:rPr>
              <a:t>circuit: </a:t>
            </a:r>
            <a:r>
              <a:rPr lang="en-US" sz="1400" b="1" dirty="0">
                <a:highlight>
                  <a:srgbClr val="FFFF00"/>
                </a:highlight>
                <a:latin typeface="Times New Roman" panose="02020603050405020304" pitchFamily="18" charset="0"/>
                <a:cs typeface="Times New Roman" panose="02020603050405020304" pitchFamily="18" charset="0"/>
              </a:rPr>
              <a:t>2.23 V to 5 V </a:t>
            </a:r>
          </a:p>
        </p:txBody>
      </p:sp>
      <p:grpSp>
        <p:nvGrpSpPr>
          <p:cNvPr id="5" name="Group 4">
            <a:extLst>
              <a:ext uri="{FF2B5EF4-FFF2-40B4-BE49-F238E27FC236}">
                <a16:creationId xmlns:a16="http://schemas.microsoft.com/office/drawing/2014/main" id="{88739ACB-4843-7248-984F-99438B323AE2}"/>
              </a:ext>
            </a:extLst>
          </p:cNvPr>
          <p:cNvGrpSpPr/>
          <p:nvPr/>
        </p:nvGrpSpPr>
        <p:grpSpPr>
          <a:xfrm>
            <a:off x="8722268" y="310435"/>
            <a:ext cx="3020083" cy="3112340"/>
            <a:chOff x="7346203" y="1621557"/>
            <a:chExt cx="3938493" cy="4058805"/>
          </a:xfrm>
        </p:grpSpPr>
        <p:pic>
          <p:nvPicPr>
            <p:cNvPr id="7" name="Picture 6" descr="Diagram&#10;&#10;Description automatically generated">
              <a:extLst>
                <a:ext uri="{FF2B5EF4-FFF2-40B4-BE49-F238E27FC236}">
                  <a16:creationId xmlns:a16="http://schemas.microsoft.com/office/drawing/2014/main" id="{74074D51-55B6-3144-AC7C-51DBE0A24DE1}"/>
                </a:ext>
              </a:extLst>
            </p:cNvPr>
            <p:cNvPicPr>
              <a:picLocks noChangeAspect="1"/>
            </p:cNvPicPr>
            <p:nvPr/>
          </p:nvPicPr>
          <p:blipFill>
            <a:blip r:embed="rId2"/>
            <a:stretch>
              <a:fillRect/>
            </a:stretch>
          </p:blipFill>
          <p:spPr>
            <a:xfrm>
              <a:off x="7346203" y="1629646"/>
              <a:ext cx="3938493" cy="4050716"/>
            </a:xfrm>
            <a:prstGeom prst="rect">
              <a:avLst/>
            </a:prstGeom>
          </p:spPr>
        </p:pic>
        <p:sp>
          <p:nvSpPr>
            <p:cNvPr id="8" name="Rectangle 7">
              <a:extLst>
                <a:ext uri="{FF2B5EF4-FFF2-40B4-BE49-F238E27FC236}">
                  <a16:creationId xmlns:a16="http://schemas.microsoft.com/office/drawing/2014/main" id="{D70E8076-7778-D548-B6D1-B4F99F3C95AF}"/>
                </a:ext>
              </a:extLst>
            </p:cNvPr>
            <p:cNvSpPr/>
            <p:nvPr/>
          </p:nvSpPr>
          <p:spPr>
            <a:xfrm>
              <a:off x="9134272" y="162155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8D75E2-CB14-1C43-AA25-633176E9789C}"/>
                </a:ext>
              </a:extLst>
            </p:cNvPr>
            <p:cNvSpPr/>
            <p:nvPr/>
          </p:nvSpPr>
          <p:spPr>
            <a:xfrm>
              <a:off x="9134272" y="2440523"/>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59FDA1-D8D1-2B40-8286-7A4EEFEA46A1}"/>
                </a:ext>
              </a:extLst>
            </p:cNvPr>
            <p:cNvSpPr/>
            <p:nvPr/>
          </p:nvSpPr>
          <p:spPr>
            <a:xfrm>
              <a:off x="9105089" y="331333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B70D6C-CDF6-BE45-B007-10F4B9E991F6}"/>
                </a:ext>
              </a:extLst>
            </p:cNvPr>
            <p:cNvSpPr/>
            <p:nvPr/>
          </p:nvSpPr>
          <p:spPr>
            <a:xfrm>
              <a:off x="9018755" y="413832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E58AD3-81EA-914F-87AE-7B71ACD43384}"/>
                </a:ext>
              </a:extLst>
            </p:cNvPr>
            <p:cNvSpPr/>
            <p:nvPr/>
          </p:nvSpPr>
          <p:spPr>
            <a:xfrm>
              <a:off x="9996791" y="1877438"/>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4C906C-E99F-F14E-8015-C0A0AC3698D0}"/>
                </a:ext>
              </a:extLst>
            </p:cNvPr>
            <p:cNvSpPr/>
            <p:nvPr/>
          </p:nvSpPr>
          <p:spPr>
            <a:xfrm>
              <a:off x="9996791" y="270104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979183-2DCE-8148-A62A-83A96AADCE82}"/>
                </a:ext>
              </a:extLst>
            </p:cNvPr>
            <p:cNvSpPr/>
            <p:nvPr/>
          </p:nvSpPr>
          <p:spPr>
            <a:xfrm>
              <a:off x="9996791" y="354467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A5052C7-9F8F-B54F-92E4-A1066B801786}"/>
                </a:ext>
              </a:extLst>
            </p:cNvPr>
            <p:cNvSpPr/>
            <p:nvPr/>
          </p:nvSpPr>
          <p:spPr>
            <a:xfrm>
              <a:off x="9996791" y="436966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Diagram&#10;&#10;Description automatically generated">
            <a:extLst>
              <a:ext uri="{FF2B5EF4-FFF2-40B4-BE49-F238E27FC236}">
                <a16:creationId xmlns:a16="http://schemas.microsoft.com/office/drawing/2014/main" id="{D072D5D5-CDEF-8B45-9650-1FE1F2ED5EF5}"/>
              </a:ext>
            </a:extLst>
          </p:cNvPr>
          <p:cNvPicPr>
            <a:picLocks noChangeAspect="1"/>
          </p:cNvPicPr>
          <p:nvPr/>
        </p:nvPicPr>
        <p:blipFill>
          <a:blip r:embed="rId3"/>
          <a:stretch>
            <a:fillRect/>
          </a:stretch>
        </p:blipFill>
        <p:spPr>
          <a:xfrm>
            <a:off x="7373477" y="3617171"/>
            <a:ext cx="4479236" cy="205525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4E2EB711-F9BE-3625-D3B6-583A9DE0F15D}"/>
              </a:ext>
            </a:extLst>
          </p:cNvPr>
          <p:cNvPicPr>
            <a:picLocks noChangeAspect="1"/>
          </p:cNvPicPr>
          <p:nvPr/>
        </p:nvPicPr>
        <p:blipFill>
          <a:blip r:embed="rId4"/>
          <a:stretch>
            <a:fillRect/>
          </a:stretch>
        </p:blipFill>
        <p:spPr>
          <a:xfrm>
            <a:off x="6009966" y="1539148"/>
            <a:ext cx="2318592" cy="1615729"/>
          </a:xfrm>
          <a:prstGeom prst="rect">
            <a:avLst/>
          </a:prstGeom>
        </p:spPr>
      </p:pic>
    </p:spTree>
    <p:extLst>
      <p:ext uri="{BB962C8B-B14F-4D97-AF65-F5344CB8AC3E}">
        <p14:creationId xmlns:p14="http://schemas.microsoft.com/office/powerpoint/2010/main" val="2988365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9. Design Specifications, </a:t>
            </a:r>
            <a:br>
              <a:rPr lang="en-US" sz="2400" b="1" dirty="0">
                <a:solidFill>
                  <a:srgbClr val="002060"/>
                </a:solidFill>
                <a:latin typeface="Times New Roman" panose="02020603050405020304" pitchFamily="18" charset="0"/>
                <a:cs typeface="Times New Roman" panose="02020603050405020304" pitchFamily="18" charset="0"/>
              </a:rPr>
            </a:br>
            <a:r>
              <a:rPr lang="en-US" sz="2400" b="1" i="1" dirty="0">
                <a:solidFill>
                  <a:srgbClr val="002060"/>
                </a:solidFill>
                <a:latin typeface="Times New Roman" panose="02020603050405020304" pitchFamily="18" charset="0"/>
                <a:cs typeface="Times New Roman" panose="02020603050405020304" pitchFamily="18" charset="0"/>
              </a:rPr>
              <a:t>5 cm x 5 cm </a:t>
            </a:r>
            <a:r>
              <a:rPr lang="en-US" sz="2400" b="1" dirty="0">
                <a:solidFill>
                  <a:srgbClr val="002060"/>
                </a:solidFill>
                <a:latin typeface="Times New Roman" panose="02020603050405020304" pitchFamily="18" charset="0"/>
                <a:cs typeface="Times New Roman" panose="02020603050405020304" pitchFamily="18" charset="0"/>
              </a:rPr>
              <a:t>PV Cell Form Factor,</a:t>
            </a:r>
            <a:br>
              <a:rPr lang="en-US" sz="2400" b="1" dirty="0">
                <a:solidFill>
                  <a:srgbClr val="002060"/>
                </a:solidFill>
                <a:latin typeface="Times New Roman" panose="02020603050405020304" pitchFamily="18" charset="0"/>
                <a:cs typeface="Times New Roman" panose="02020603050405020304" pitchFamily="18" charset="0"/>
              </a:rPr>
            </a:br>
            <a:r>
              <a:rPr lang="en-US" sz="2400" i="1" dirty="0">
                <a:solidFill>
                  <a:srgbClr val="002060"/>
                </a:solidFill>
                <a:latin typeface="Times New Roman" panose="02020603050405020304" pitchFamily="18" charset="0"/>
                <a:cs typeface="Times New Roman" panose="02020603050405020304" pitchFamily="18" charset="0"/>
              </a:rPr>
              <a:t>4-PV, Parallel; Backplane Extension Board</a:t>
            </a: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475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marL="0" indent="0">
              <a:buNone/>
            </a:pPr>
            <a:r>
              <a:rPr lang="en-US" sz="2200" b="1" dirty="0">
                <a:latin typeface="Times New Roman" panose="02020603050405020304" pitchFamily="18" charset="0"/>
                <a:cs typeface="Times New Roman" panose="02020603050405020304" pitchFamily="18" charset="0"/>
              </a:rPr>
              <a:t>Internals: </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endParaRPr lang="en-US" sz="22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Each PV cell has a 0.34 W power output</a:t>
            </a:r>
          </a:p>
          <a:p>
            <a:pPr lvl="2"/>
            <a:r>
              <a:rPr lang="en-US" sz="2200" dirty="0">
                <a:latin typeface="Times New Roman" panose="02020603050405020304" pitchFamily="18" charset="0"/>
                <a:cs typeface="Times New Roman" panose="02020603050405020304" pitchFamily="18" charset="0"/>
              </a:rPr>
              <a:t>Each PV cell has a 2.43 V voltage output</a:t>
            </a:r>
          </a:p>
          <a:p>
            <a:pPr lvl="2"/>
            <a:r>
              <a:rPr lang="en-US" sz="2200" dirty="0">
                <a:latin typeface="Times New Roman" panose="02020603050405020304" pitchFamily="18" charset="0"/>
                <a:cs typeface="Times New Roman" panose="02020603050405020304" pitchFamily="18" charset="0"/>
              </a:rPr>
              <a:t>Total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2.43 V for a parallel connection</a:t>
            </a:r>
          </a:p>
          <a:p>
            <a:pPr lvl="2"/>
            <a:r>
              <a:rPr lang="en-US" sz="2200" dirty="0">
                <a:latin typeface="Times New Roman" panose="02020603050405020304" pitchFamily="18" charset="0"/>
                <a:cs typeface="Times New Roman" panose="02020603050405020304" pitchFamily="18" charset="0"/>
              </a:rPr>
              <a:t>Total current = 0.14 A x 4 PV cells = 0.56 A for a parallel connection</a:t>
            </a:r>
          </a:p>
          <a:p>
            <a:pPr lvl="2"/>
            <a:r>
              <a:rPr lang="en-US" sz="2200" dirty="0">
                <a:latin typeface="Times New Roman" panose="02020603050405020304" pitchFamily="18" charset="0"/>
                <a:cs typeface="Times New Roman" panose="02020603050405020304" pitchFamily="18" charset="0"/>
              </a:rPr>
              <a:t>Total power = 2.43 V x 0.56 A = 1.3608 W</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0.18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lvl="1"/>
            <a:endParaRPr lang="en-US" sz="2200" dirty="0">
              <a:latin typeface="Times New Roman" panose="02020603050405020304" pitchFamily="18" charset="0"/>
              <a:cs typeface="Times New Roman" panose="02020603050405020304" pitchFamily="18" charset="0"/>
            </a:endParaRPr>
          </a:p>
          <a:p>
            <a:pPr lvl="1"/>
            <a:endParaRPr lang="en-US" sz="22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TextBox 3">
            <a:extLst>
              <a:ext uri="{FF2B5EF4-FFF2-40B4-BE49-F238E27FC236}">
                <a16:creationId xmlns:a16="http://schemas.microsoft.com/office/drawing/2014/main" id="{2D445F9F-7CF1-0849-9918-72B3D31B2344}"/>
              </a:ext>
            </a:extLst>
          </p:cNvPr>
          <p:cNvSpPr txBox="1"/>
          <p:nvPr/>
        </p:nvSpPr>
        <p:spPr>
          <a:xfrm>
            <a:off x="6238992" y="6105076"/>
            <a:ext cx="561372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*Required Separately: </a:t>
            </a:r>
            <a:r>
              <a:rPr lang="en-US" sz="1400" b="1" dirty="0">
                <a:latin typeface="Times New Roman" panose="02020603050405020304" pitchFamily="18" charset="0"/>
                <a:cs typeface="Times New Roman" panose="02020603050405020304" pitchFamily="18" charset="0"/>
              </a:rPr>
              <a:t>Boost DC-DC Converter </a:t>
            </a:r>
            <a:r>
              <a:rPr lang="en-US" sz="1400" dirty="0">
                <a:latin typeface="Times New Roman" panose="02020603050405020304" pitchFamily="18" charset="0"/>
                <a:cs typeface="Times New Roman" panose="02020603050405020304" pitchFamily="18" charset="0"/>
              </a:rPr>
              <a:t>circuit: </a:t>
            </a:r>
            <a:r>
              <a:rPr lang="en-US" sz="1400" b="1" dirty="0">
                <a:latin typeface="Times New Roman" panose="02020603050405020304" pitchFamily="18" charset="0"/>
                <a:cs typeface="Times New Roman" panose="02020603050405020304" pitchFamily="18" charset="0"/>
              </a:rPr>
              <a:t>2.43 V to 5 V </a:t>
            </a:r>
          </a:p>
        </p:txBody>
      </p:sp>
      <p:grpSp>
        <p:nvGrpSpPr>
          <p:cNvPr id="17" name="Group 16">
            <a:extLst>
              <a:ext uri="{FF2B5EF4-FFF2-40B4-BE49-F238E27FC236}">
                <a16:creationId xmlns:a16="http://schemas.microsoft.com/office/drawing/2014/main" id="{2D35B3A3-3EE4-3A6B-85C8-F4B8EDDBA935}"/>
              </a:ext>
            </a:extLst>
          </p:cNvPr>
          <p:cNvGrpSpPr/>
          <p:nvPr/>
        </p:nvGrpSpPr>
        <p:grpSpPr>
          <a:xfrm>
            <a:off x="8814325" y="445147"/>
            <a:ext cx="3020083" cy="3112340"/>
            <a:chOff x="7346203" y="1621557"/>
            <a:chExt cx="3938493" cy="4058805"/>
          </a:xfrm>
        </p:grpSpPr>
        <p:pic>
          <p:nvPicPr>
            <p:cNvPr id="18" name="Picture 17" descr="Diagram&#10;&#10;Description automatically generated">
              <a:extLst>
                <a:ext uri="{FF2B5EF4-FFF2-40B4-BE49-F238E27FC236}">
                  <a16:creationId xmlns:a16="http://schemas.microsoft.com/office/drawing/2014/main" id="{FDCDE1BA-61B6-6330-05DF-9219A62F5E01}"/>
                </a:ext>
              </a:extLst>
            </p:cNvPr>
            <p:cNvPicPr>
              <a:picLocks noChangeAspect="1"/>
            </p:cNvPicPr>
            <p:nvPr/>
          </p:nvPicPr>
          <p:blipFill>
            <a:blip r:embed="rId2"/>
            <a:stretch>
              <a:fillRect/>
            </a:stretch>
          </p:blipFill>
          <p:spPr>
            <a:xfrm>
              <a:off x="7346203" y="1629646"/>
              <a:ext cx="3938493" cy="4050716"/>
            </a:xfrm>
            <a:prstGeom prst="rect">
              <a:avLst/>
            </a:prstGeom>
          </p:spPr>
        </p:pic>
        <p:sp>
          <p:nvSpPr>
            <p:cNvPr id="19" name="Rectangle 18">
              <a:extLst>
                <a:ext uri="{FF2B5EF4-FFF2-40B4-BE49-F238E27FC236}">
                  <a16:creationId xmlns:a16="http://schemas.microsoft.com/office/drawing/2014/main" id="{BAD64DE7-85C0-4A0F-F3E3-E29770932742}"/>
                </a:ext>
              </a:extLst>
            </p:cNvPr>
            <p:cNvSpPr/>
            <p:nvPr/>
          </p:nvSpPr>
          <p:spPr>
            <a:xfrm>
              <a:off x="9134272" y="162155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235A13-1BE9-087A-19FC-0F13460DFCF1}"/>
                </a:ext>
              </a:extLst>
            </p:cNvPr>
            <p:cNvSpPr/>
            <p:nvPr/>
          </p:nvSpPr>
          <p:spPr>
            <a:xfrm>
              <a:off x="9134272" y="2440523"/>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9F0E79-E114-9CC3-9AC0-6669F97717DA}"/>
                </a:ext>
              </a:extLst>
            </p:cNvPr>
            <p:cNvSpPr/>
            <p:nvPr/>
          </p:nvSpPr>
          <p:spPr>
            <a:xfrm>
              <a:off x="9105089" y="331333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31BCB4-92FE-5BFF-BA5C-C51F8DDB59A6}"/>
                </a:ext>
              </a:extLst>
            </p:cNvPr>
            <p:cNvSpPr/>
            <p:nvPr/>
          </p:nvSpPr>
          <p:spPr>
            <a:xfrm>
              <a:off x="9018755" y="413832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E26E14-8C90-0B61-4030-ACC23C574AFE}"/>
                </a:ext>
              </a:extLst>
            </p:cNvPr>
            <p:cNvSpPr/>
            <p:nvPr/>
          </p:nvSpPr>
          <p:spPr>
            <a:xfrm>
              <a:off x="9996791" y="1877438"/>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44F871-2319-13FD-A61D-099EAC441741}"/>
                </a:ext>
              </a:extLst>
            </p:cNvPr>
            <p:cNvSpPr/>
            <p:nvPr/>
          </p:nvSpPr>
          <p:spPr>
            <a:xfrm>
              <a:off x="9996791" y="2701047"/>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34F15D-745C-4384-BC40-FB8834DEE80C}"/>
                </a:ext>
              </a:extLst>
            </p:cNvPr>
            <p:cNvSpPr/>
            <p:nvPr/>
          </p:nvSpPr>
          <p:spPr>
            <a:xfrm>
              <a:off x="9996791" y="354467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C1BF43-1286-DC1C-A6C5-693513EB4D2D}"/>
                </a:ext>
              </a:extLst>
            </p:cNvPr>
            <p:cNvSpPr/>
            <p:nvPr/>
          </p:nvSpPr>
          <p:spPr>
            <a:xfrm>
              <a:off x="9996791" y="4369660"/>
              <a:ext cx="593388" cy="231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descr="A picture containing graphical user interface&#10;&#10;Description automatically generated">
            <a:extLst>
              <a:ext uri="{FF2B5EF4-FFF2-40B4-BE49-F238E27FC236}">
                <a16:creationId xmlns:a16="http://schemas.microsoft.com/office/drawing/2014/main" id="{D16479EB-4FD2-51DF-CF6C-B67035BA724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5000"/>
                    </a14:imgEffect>
                    <a14:imgEffect>
                      <a14:colorTemperature colorTemp="4939"/>
                    </a14:imgEffect>
                    <a14:imgEffect>
                      <a14:saturation sat="0"/>
                    </a14:imgEffect>
                    <a14:imgEffect>
                      <a14:brightnessContrast bright="10000" contrast="21000"/>
                    </a14:imgEffect>
                  </a14:imgLayer>
                </a14:imgProps>
              </a:ext>
            </a:extLst>
          </a:blip>
          <a:stretch>
            <a:fillRect/>
          </a:stretch>
        </p:blipFill>
        <p:spPr>
          <a:xfrm>
            <a:off x="6939252" y="1334100"/>
            <a:ext cx="1580121" cy="1609617"/>
          </a:xfrm>
          <a:prstGeom prst="rect">
            <a:avLst/>
          </a:prstGeom>
        </p:spPr>
      </p:pic>
      <p:pic>
        <p:nvPicPr>
          <p:cNvPr id="5" name="Picture 4" descr="Diagram&#10;&#10;Description automatically generated">
            <a:extLst>
              <a:ext uri="{FF2B5EF4-FFF2-40B4-BE49-F238E27FC236}">
                <a16:creationId xmlns:a16="http://schemas.microsoft.com/office/drawing/2014/main" id="{50F33D52-FC1F-8AFA-1EE8-BD1F10797B8E}"/>
              </a:ext>
            </a:extLst>
          </p:cNvPr>
          <p:cNvPicPr>
            <a:picLocks noChangeAspect="1"/>
          </p:cNvPicPr>
          <p:nvPr/>
        </p:nvPicPr>
        <p:blipFill>
          <a:blip r:embed="rId5"/>
          <a:stretch>
            <a:fillRect/>
          </a:stretch>
        </p:blipFill>
        <p:spPr>
          <a:xfrm>
            <a:off x="7193190" y="3557487"/>
            <a:ext cx="4590332" cy="2297948"/>
          </a:xfrm>
          <a:prstGeom prst="rect">
            <a:avLst/>
          </a:prstGeom>
        </p:spPr>
      </p:pic>
    </p:spTree>
    <p:extLst>
      <p:ext uri="{BB962C8B-B14F-4D97-AF65-F5344CB8AC3E}">
        <p14:creationId xmlns:p14="http://schemas.microsoft.com/office/powerpoint/2010/main" val="1437319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CDEB5-593A-3D45-A409-0B5DF0877007}"/>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Design Tools</a:t>
            </a:r>
            <a:endParaRPr lang="en-US" sz="3600" dirty="0"/>
          </a:p>
        </p:txBody>
      </p:sp>
      <p:sp>
        <p:nvSpPr>
          <p:cNvPr id="3" name="Content Placeholder 2">
            <a:extLst>
              <a:ext uri="{FF2B5EF4-FFF2-40B4-BE49-F238E27FC236}">
                <a16:creationId xmlns:a16="http://schemas.microsoft.com/office/drawing/2014/main" id="{1286294B-B45B-FE44-AC73-BF740FD0266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TI WEBENCH</a:t>
            </a:r>
            <a:r>
              <a:rPr lang="en-US" baseline="30000" dirty="0"/>
              <a:t> </a:t>
            </a:r>
            <a:r>
              <a:rPr lang="en-US" dirty="0">
                <a:latin typeface="Times New Roman" panose="02020603050405020304" pitchFamily="18" charset="0"/>
                <a:cs typeface="Times New Roman" panose="02020603050405020304" pitchFamily="18" charset="0"/>
              </a:rPr>
              <a:t>Power Designer</a:t>
            </a:r>
          </a:p>
          <a:p>
            <a:r>
              <a:rPr lang="en-US" dirty="0">
                <a:latin typeface="Times New Roman" panose="02020603050405020304" pitchFamily="18" charset="0"/>
                <a:cs typeface="Times New Roman" panose="02020603050405020304" pitchFamily="18" charset="0"/>
              </a:rPr>
              <a:t>Autodesk EAGLE</a:t>
            </a:r>
          </a:p>
          <a:p>
            <a:r>
              <a:rPr lang="en-US" dirty="0">
                <a:latin typeface="Times New Roman" panose="02020603050405020304" pitchFamily="18" charset="0"/>
                <a:cs typeface="Times New Roman" panose="02020603050405020304" pitchFamily="18" charset="0"/>
              </a:rPr>
              <a:t>Digi-Key’s PCB Trace Width Calculator</a:t>
            </a:r>
          </a:p>
          <a:p>
            <a:r>
              <a:rPr lang="en-US" dirty="0">
                <a:latin typeface="Times New Roman" panose="02020603050405020304" pitchFamily="18" charset="0"/>
                <a:cs typeface="Times New Roman" panose="02020603050405020304" pitchFamily="18" charset="0"/>
              </a:rPr>
              <a:t>PCB fabrication machines</a:t>
            </a:r>
          </a:p>
          <a:p>
            <a:r>
              <a:rPr lang="en-US" dirty="0">
                <a:latin typeface="Times New Roman" panose="02020603050405020304" pitchFamily="18" charset="0"/>
                <a:cs typeface="Times New Roman" panose="02020603050405020304" pitchFamily="18" charset="0"/>
              </a:rPr>
              <a:t>Soldering equipment</a:t>
            </a:r>
          </a:p>
        </p:txBody>
      </p:sp>
    </p:spTree>
    <p:extLst>
      <p:ext uri="{BB962C8B-B14F-4D97-AF65-F5344CB8AC3E}">
        <p14:creationId xmlns:p14="http://schemas.microsoft.com/office/powerpoint/2010/main" val="2505921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 map&#10;&#10;Description automatically generated">
            <a:extLst>
              <a:ext uri="{FF2B5EF4-FFF2-40B4-BE49-F238E27FC236}">
                <a16:creationId xmlns:a16="http://schemas.microsoft.com/office/drawing/2014/main" id="{F84ACCD5-D490-4618-C693-5969C6C0127B}"/>
              </a:ext>
            </a:extLst>
          </p:cNvPr>
          <p:cNvPicPr>
            <a:picLocks noChangeAspect="1"/>
          </p:cNvPicPr>
          <p:nvPr/>
        </p:nvPicPr>
        <p:blipFill>
          <a:blip r:embed="rId2"/>
          <a:stretch>
            <a:fillRect/>
          </a:stretch>
        </p:blipFill>
        <p:spPr>
          <a:xfrm>
            <a:off x="1225502" y="754618"/>
            <a:ext cx="9740995" cy="5687126"/>
          </a:xfrm>
          <a:prstGeom prst="rect">
            <a:avLst/>
          </a:prstGeom>
        </p:spPr>
      </p:pic>
      <p:sp>
        <p:nvSpPr>
          <p:cNvPr id="4" name="Title 1">
            <a:extLst>
              <a:ext uri="{FF2B5EF4-FFF2-40B4-BE49-F238E27FC236}">
                <a16:creationId xmlns:a16="http://schemas.microsoft.com/office/drawing/2014/main" id="{7A3ADA90-0F09-5139-7308-504C0F3A1E36}"/>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8 &amp; 9.</a:t>
            </a:r>
            <a:endParaRPr lang="en-US" sz="2400" i="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6578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AFC47C-90EA-A98A-E7D3-D98E23AB6CEB}"/>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8.</a:t>
            </a:r>
            <a:endParaRPr lang="en-US" sz="2400" i="1" dirty="0">
              <a:solidFill>
                <a:srgbClr val="002060"/>
              </a:solidFill>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with medium confidence">
            <a:extLst>
              <a:ext uri="{FF2B5EF4-FFF2-40B4-BE49-F238E27FC236}">
                <a16:creationId xmlns:a16="http://schemas.microsoft.com/office/drawing/2014/main" id="{282800FC-D037-9C4C-59FC-077F84BC8B3B}"/>
              </a:ext>
            </a:extLst>
          </p:cNvPr>
          <p:cNvPicPr>
            <a:picLocks noChangeAspect="1"/>
          </p:cNvPicPr>
          <p:nvPr/>
        </p:nvPicPr>
        <p:blipFill>
          <a:blip r:embed="rId2"/>
          <a:stretch>
            <a:fillRect/>
          </a:stretch>
        </p:blipFill>
        <p:spPr>
          <a:xfrm>
            <a:off x="1887920" y="1348520"/>
            <a:ext cx="8416159" cy="4573881"/>
          </a:xfrm>
          <a:prstGeom prst="rect">
            <a:avLst/>
          </a:prstGeom>
        </p:spPr>
      </p:pic>
    </p:spTree>
    <p:extLst>
      <p:ext uri="{BB962C8B-B14F-4D97-AF65-F5344CB8AC3E}">
        <p14:creationId xmlns:p14="http://schemas.microsoft.com/office/powerpoint/2010/main" val="1577709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AFC47C-90EA-A98A-E7D3-D98E23AB6CEB}"/>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8.</a:t>
            </a:r>
            <a:endParaRPr lang="en-US" sz="2400" i="1"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9E0CCD3-8129-CC6C-BB19-C4C377AF0D88}"/>
              </a:ext>
            </a:extLst>
          </p:cNvPr>
          <p:cNvSpPr txBox="1"/>
          <p:nvPr/>
        </p:nvSpPr>
        <p:spPr>
          <a:xfrm>
            <a:off x="2447235" y="4737511"/>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3" name="TextBox 2">
            <a:extLst>
              <a:ext uri="{FF2B5EF4-FFF2-40B4-BE49-F238E27FC236}">
                <a16:creationId xmlns:a16="http://schemas.microsoft.com/office/drawing/2014/main" id="{27BADA64-037C-C7C9-E346-55B767D45631}"/>
              </a:ext>
            </a:extLst>
          </p:cNvPr>
          <p:cNvSpPr txBox="1"/>
          <p:nvPr/>
        </p:nvSpPr>
        <p:spPr>
          <a:xfrm>
            <a:off x="8101495" y="4737511"/>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pic>
        <p:nvPicPr>
          <p:cNvPr id="7" name="Picture 6" descr="A screenshot of a computer&#10;&#10;Description automatically generated with medium confidence">
            <a:extLst>
              <a:ext uri="{FF2B5EF4-FFF2-40B4-BE49-F238E27FC236}">
                <a16:creationId xmlns:a16="http://schemas.microsoft.com/office/drawing/2014/main" id="{E0E5E1C5-5BE4-72F5-ED40-5900D7CFAB88}"/>
              </a:ext>
            </a:extLst>
          </p:cNvPr>
          <p:cNvPicPr>
            <a:picLocks noChangeAspect="1"/>
          </p:cNvPicPr>
          <p:nvPr/>
        </p:nvPicPr>
        <p:blipFill>
          <a:blip r:embed="rId2"/>
          <a:stretch>
            <a:fillRect/>
          </a:stretch>
        </p:blipFill>
        <p:spPr>
          <a:xfrm>
            <a:off x="530922" y="1435082"/>
            <a:ext cx="5475896" cy="3650597"/>
          </a:xfrm>
          <a:prstGeom prst="rect">
            <a:avLst/>
          </a:prstGeom>
        </p:spPr>
      </p:pic>
      <p:pic>
        <p:nvPicPr>
          <p:cNvPr id="9" name="Picture 8" descr="Chart&#10;&#10;Description automatically generated">
            <a:extLst>
              <a:ext uri="{FF2B5EF4-FFF2-40B4-BE49-F238E27FC236}">
                <a16:creationId xmlns:a16="http://schemas.microsoft.com/office/drawing/2014/main" id="{F68A4CF3-823A-5B69-F765-11D8197224AC}"/>
              </a:ext>
            </a:extLst>
          </p:cNvPr>
          <p:cNvPicPr>
            <a:picLocks noChangeAspect="1"/>
          </p:cNvPicPr>
          <p:nvPr/>
        </p:nvPicPr>
        <p:blipFill>
          <a:blip r:embed="rId3"/>
          <a:stretch>
            <a:fillRect/>
          </a:stretch>
        </p:blipFill>
        <p:spPr>
          <a:xfrm>
            <a:off x="6185182" y="1435082"/>
            <a:ext cx="5475896" cy="3650597"/>
          </a:xfrm>
          <a:prstGeom prst="rect">
            <a:avLst/>
          </a:prstGeom>
        </p:spPr>
      </p:pic>
    </p:spTree>
    <p:extLst>
      <p:ext uri="{BB962C8B-B14F-4D97-AF65-F5344CB8AC3E}">
        <p14:creationId xmlns:p14="http://schemas.microsoft.com/office/powerpoint/2010/main" val="2113797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AFC47C-90EA-A98A-E7D3-D98E23AB6CEB}"/>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9.</a:t>
            </a:r>
            <a:endParaRPr lang="en-US" sz="2400" i="1" dirty="0">
              <a:solidFill>
                <a:srgbClr val="002060"/>
              </a:solidFill>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5E61DF9D-FCB3-E6CE-CEDF-597F0D16AFC4}"/>
              </a:ext>
            </a:extLst>
          </p:cNvPr>
          <p:cNvPicPr>
            <a:picLocks noChangeAspect="1"/>
          </p:cNvPicPr>
          <p:nvPr/>
        </p:nvPicPr>
        <p:blipFill>
          <a:blip r:embed="rId2"/>
          <a:stretch>
            <a:fillRect/>
          </a:stretch>
        </p:blipFill>
        <p:spPr>
          <a:xfrm>
            <a:off x="2497520" y="1179393"/>
            <a:ext cx="7196959" cy="4918016"/>
          </a:xfrm>
          <a:prstGeom prst="rect">
            <a:avLst/>
          </a:prstGeom>
        </p:spPr>
      </p:pic>
    </p:spTree>
    <p:extLst>
      <p:ext uri="{BB962C8B-B14F-4D97-AF65-F5344CB8AC3E}">
        <p14:creationId xmlns:p14="http://schemas.microsoft.com/office/powerpoint/2010/main" val="3185709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AFC47C-90EA-A98A-E7D3-D98E23AB6CEB}"/>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9.</a:t>
            </a:r>
            <a:endParaRPr lang="en-US" sz="2400" i="1"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B242F61-6A2C-8F22-36B0-6EAE5569C948}"/>
              </a:ext>
            </a:extLst>
          </p:cNvPr>
          <p:cNvSpPr txBox="1"/>
          <p:nvPr/>
        </p:nvSpPr>
        <p:spPr>
          <a:xfrm>
            <a:off x="2485995" y="5085680"/>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a:t>
            </a:r>
          </a:p>
        </p:txBody>
      </p:sp>
      <p:sp>
        <p:nvSpPr>
          <p:cNvPr id="3" name="TextBox 2">
            <a:extLst>
              <a:ext uri="{FF2B5EF4-FFF2-40B4-BE49-F238E27FC236}">
                <a16:creationId xmlns:a16="http://schemas.microsoft.com/office/drawing/2014/main" id="{81D47D06-6063-3002-1036-214A35CC6E2B}"/>
              </a:ext>
            </a:extLst>
          </p:cNvPr>
          <p:cNvSpPr txBox="1"/>
          <p:nvPr/>
        </p:nvSpPr>
        <p:spPr>
          <a:xfrm>
            <a:off x="8062735" y="5085680"/>
            <a:ext cx="16432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Bottom</a:t>
            </a:r>
          </a:p>
        </p:txBody>
      </p:sp>
      <p:pic>
        <p:nvPicPr>
          <p:cNvPr id="6" name="Picture 5">
            <a:extLst>
              <a:ext uri="{FF2B5EF4-FFF2-40B4-BE49-F238E27FC236}">
                <a16:creationId xmlns:a16="http://schemas.microsoft.com/office/drawing/2014/main" id="{A23217AF-841C-5149-3F74-A1B9B043575F}"/>
              </a:ext>
            </a:extLst>
          </p:cNvPr>
          <p:cNvPicPr>
            <a:picLocks noChangeAspect="1"/>
          </p:cNvPicPr>
          <p:nvPr/>
        </p:nvPicPr>
        <p:blipFill>
          <a:blip r:embed="rId2"/>
          <a:stretch>
            <a:fillRect/>
          </a:stretch>
        </p:blipFill>
        <p:spPr>
          <a:xfrm>
            <a:off x="838200" y="1676400"/>
            <a:ext cx="5113920" cy="3409280"/>
          </a:xfrm>
          <a:prstGeom prst="rect">
            <a:avLst/>
          </a:prstGeom>
        </p:spPr>
      </p:pic>
      <p:pic>
        <p:nvPicPr>
          <p:cNvPr id="8" name="Picture 7">
            <a:extLst>
              <a:ext uri="{FF2B5EF4-FFF2-40B4-BE49-F238E27FC236}">
                <a16:creationId xmlns:a16="http://schemas.microsoft.com/office/drawing/2014/main" id="{8507812C-ED0A-2DDB-8AD8-76E4175398BC}"/>
              </a:ext>
            </a:extLst>
          </p:cNvPr>
          <p:cNvPicPr>
            <a:picLocks noChangeAspect="1"/>
          </p:cNvPicPr>
          <p:nvPr/>
        </p:nvPicPr>
        <p:blipFill>
          <a:blip r:embed="rId3"/>
          <a:stretch>
            <a:fillRect/>
          </a:stretch>
        </p:blipFill>
        <p:spPr>
          <a:xfrm>
            <a:off x="6239882" y="1676400"/>
            <a:ext cx="5113920" cy="3409280"/>
          </a:xfrm>
          <a:prstGeom prst="rect">
            <a:avLst/>
          </a:prstGeom>
        </p:spPr>
      </p:pic>
    </p:spTree>
    <p:extLst>
      <p:ext uri="{BB962C8B-B14F-4D97-AF65-F5344CB8AC3E}">
        <p14:creationId xmlns:p14="http://schemas.microsoft.com/office/powerpoint/2010/main" val="3443282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25BA-722D-5C85-19B3-9ABDA50256EB}"/>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Printed Circuit Board Design</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Standard Performance Considerations (IPC-2221A)</a:t>
            </a:r>
          </a:p>
        </p:txBody>
      </p:sp>
      <p:sp>
        <p:nvSpPr>
          <p:cNvPr id="3" name="Content Placeholder 2">
            <a:extLst>
              <a:ext uri="{FF2B5EF4-FFF2-40B4-BE49-F238E27FC236}">
                <a16:creationId xmlns:a16="http://schemas.microsoft.com/office/drawing/2014/main" id="{D0C5276E-3C90-535D-68A3-8113B647D0F5}"/>
              </a:ext>
            </a:extLst>
          </p:cNvPr>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From IPC-2221A Specifications (May 2003):</a:t>
            </a:r>
          </a:p>
          <a:p>
            <a:r>
              <a:rPr lang="en-US" sz="2000" dirty="0">
                <a:latin typeface="Times New Roman" panose="02020603050405020304" pitchFamily="18" charset="0"/>
                <a:cs typeface="Times New Roman" panose="02020603050405020304" pitchFamily="18" charset="0"/>
              </a:rPr>
              <a:t>General Requirements on Trace Thicknesses and Tolerances (pg. 4)</a:t>
            </a:r>
          </a:p>
          <a:p>
            <a:r>
              <a:rPr lang="en-US" sz="2000" dirty="0">
                <a:latin typeface="Times New Roman" panose="02020603050405020304" pitchFamily="18" charset="0"/>
                <a:cs typeface="Times New Roman" panose="02020603050405020304" pitchFamily="18" charset="0"/>
              </a:rPr>
              <a:t>Local and Global Fiducials Clearance and Placement (pg. 34-36)</a:t>
            </a:r>
          </a:p>
          <a:p>
            <a:r>
              <a:rPr lang="en-US" sz="2000" dirty="0">
                <a:latin typeface="Times New Roman" panose="02020603050405020304" pitchFamily="18" charset="0"/>
                <a:cs typeface="Times New Roman" panose="02020603050405020304" pitchFamily="18" charset="0"/>
              </a:rPr>
              <a:t>Mechanical Mounting Hole Placement and Dimensions (pg. 33)</a:t>
            </a:r>
          </a:p>
          <a:p>
            <a:r>
              <a:rPr lang="en-US" sz="2000" dirty="0">
                <a:latin typeface="Times New Roman" panose="02020603050405020304" pitchFamily="18" charset="0"/>
                <a:cs typeface="Times New Roman" panose="02020603050405020304" pitchFamily="18" charset="0"/>
              </a:rPr>
              <a:t>Power distribution considerations (pg. 37)</a:t>
            </a:r>
          </a:p>
          <a:p>
            <a:r>
              <a:rPr lang="en-US" sz="2000" dirty="0">
                <a:latin typeface="Times New Roman" panose="02020603050405020304" pitchFamily="18" charset="0"/>
                <a:cs typeface="Times New Roman" panose="02020603050405020304" pitchFamily="18" charset="0"/>
              </a:rPr>
              <a:t>Method of heatsink mounting (e.g., adhesive bond, rivet, screw, etc.) to printed board (pg. 50-52)</a:t>
            </a:r>
          </a:p>
          <a:p>
            <a:r>
              <a:rPr lang="en-US" sz="2000" dirty="0">
                <a:latin typeface="Times New Roman" panose="02020603050405020304" pitchFamily="18" charset="0"/>
                <a:cs typeface="Times New Roman" panose="02020603050405020304" pitchFamily="18" charset="0"/>
              </a:rPr>
              <a:t>Fabrication: 8 Board </a:t>
            </a:r>
            <a:r>
              <a:rPr lang="en-US" sz="2000" dirty="0" err="1">
                <a:latin typeface="Times New Roman" panose="02020603050405020304" pitchFamily="18" charset="0"/>
                <a:cs typeface="Times New Roman" panose="02020603050405020304" pitchFamily="18" charset="0"/>
              </a:rPr>
              <a:t>Panelization</a:t>
            </a:r>
            <a:r>
              <a:rPr lang="en-US" sz="2000" dirty="0">
                <a:latin typeface="Times New Roman" panose="02020603050405020304" pitchFamily="18" charset="0"/>
                <a:cs typeface="Times New Roman" panose="02020603050405020304" pitchFamily="18" charset="0"/>
              </a:rPr>
              <a:t> (pg. 36)</a:t>
            </a:r>
          </a:p>
        </p:txBody>
      </p:sp>
      <p:sp>
        <p:nvSpPr>
          <p:cNvPr id="4" name="TextBox 3">
            <a:extLst>
              <a:ext uri="{FF2B5EF4-FFF2-40B4-BE49-F238E27FC236}">
                <a16:creationId xmlns:a16="http://schemas.microsoft.com/office/drawing/2014/main" id="{981BAFD1-3793-B9E1-79F1-978E6A9ABCE6}"/>
              </a:ext>
            </a:extLst>
          </p:cNvPr>
          <p:cNvSpPr txBox="1"/>
          <p:nvPr/>
        </p:nvSpPr>
        <p:spPr>
          <a:xfrm>
            <a:off x="838200" y="5161300"/>
            <a:ext cx="9301843" cy="553998"/>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hlinkClick r:id="rId2"/>
              </a:rPr>
              <a:t>http://www-eng.lbl.gov/~shuman/NEXT/CURRENT_DESIGN/TP/MATERIALS/IPC-2221A(L).pdf</a:t>
            </a:r>
            <a:r>
              <a:rPr lang="en-US" sz="1200" dirty="0">
                <a:latin typeface="Times New Roman" panose="02020603050405020304" pitchFamily="18" charset="0"/>
                <a:cs typeface="Times New Roman" panose="02020603050405020304" pitchFamily="18" charset="0"/>
              </a:rPr>
              <a:t>)</a:t>
            </a:r>
            <a:endParaRPr lang="en-US" dirty="0"/>
          </a:p>
        </p:txBody>
      </p:sp>
    </p:spTree>
    <p:extLst>
      <p:ext uri="{BB962C8B-B14F-4D97-AF65-F5344CB8AC3E}">
        <p14:creationId xmlns:p14="http://schemas.microsoft.com/office/powerpoint/2010/main" val="1059079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4498DADF-8807-ECA2-898C-F780637A76BD}"/>
              </a:ext>
            </a:extLst>
          </p:cNvPr>
          <p:cNvPicPr>
            <a:picLocks noChangeAspect="1"/>
          </p:cNvPicPr>
          <p:nvPr/>
        </p:nvPicPr>
        <p:blipFill>
          <a:blip r:embed="rId2"/>
          <a:stretch>
            <a:fillRect/>
          </a:stretch>
        </p:blipFill>
        <p:spPr>
          <a:xfrm>
            <a:off x="838200" y="1690688"/>
            <a:ext cx="5656532" cy="4220418"/>
          </a:xfrm>
          <a:prstGeom prst="rect">
            <a:avLst/>
          </a:prstGeom>
        </p:spPr>
      </p:pic>
      <p:sp>
        <p:nvSpPr>
          <p:cNvPr id="6" name="Title 1">
            <a:extLst>
              <a:ext uri="{FF2B5EF4-FFF2-40B4-BE49-F238E27FC236}">
                <a16:creationId xmlns:a16="http://schemas.microsoft.com/office/drawing/2014/main" id="{E0D098BC-1A01-9A0E-02B3-E2DDE001BA7D}"/>
              </a:ext>
            </a:extLst>
          </p:cNvPr>
          <p:cNvSpPr>
            <a:spLocks noGrp="1"/>
          </p:cNvSpPr>
          <p:nvPr>
            <p:ph type="title"/>
          </p:nvPr>
        </p:nvSpPr>
        <p:spPr>
          <a:xfrm>
            <a:off x="838200" y="365125"/>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PCB Fabrication: </a:t>
            </a:r>
            <a:r>
              <a:rPr lang="en-US" sz="3600" b="1" dirty="0" err="1">
                <a:latin typeface="Times New Roman" panose="02020603050405020304" pitchFamily="18" charset="0"/>
                <a:cs typeface="Times New Roman" panose="02020603050405020304" pitchFamily="18" charset="0"/>
              </a:rPr>
              <a:t>Panelization</a:t>
            </a:r>
            <a:r>
              <a:rPr lang="en-US" sz="3600" b="1" dirty="0">
                <a:latin typeface="Times New Roman" panose="02020603050405020304" pitchFamily="18" charset="0"/>
                <a:cs typeface="Times New Roman" panose="02020603050405020304" pitchFamily="18" charset="0"/>
              </a:rPr>
              <a:t> and Files Generation</a:t>
            </a:r>
          </a:p>
        </p:txBody>
      </p:sp>
      <p:sp>
        <p:nvSpPr>
          <p:cNvPr id="3" name="TextBox 2">
            <a:extLst>
              <a:ext uri="{FF2B5EF4-FFF2-40B4-BE49-F238E27FC236}">
                <a16:creationId xmlns:a16="http://schemas.microsoft.com/office/drawing/2014/main" id="{82F7A351-64E1-8A27-48A7-5ED1A7BDF2BD}"/>
              </a:ext>
            </a:extLst>
          </p:cNvPr>
          <p:cNvSpPr txBox="1"/>
          <p:nvPr/>
        </p:nvSpPr>
        <p:spPr>
          <a:xfrm>
            <a:off x="6956286" y="1690688"/>
            <a:ext cx="4739325" cy="4955203"/>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Files Generation Requirements from EAGLE:</a:t>
            </a:r>
          </a:p>
          <a:p>
            <a:pPr marL="342900" indent="-342900">
              <a:buAutoNum type="arabicPeriod"/>
            </a:pPr>
            <a:r>
              <a:rPr lang="en-US" sz="1600" dirty="0">
                <a:latin typeface="Times New Roman" panose="02020603050405020304" pitchFamily="18" charset="0"/>
                <a:cs typeface="Times New Roman" panose="02020603050405020304" pitchFamily="18" charset="0"/>
              </a:rPr>
              <a:t>Download and store predefined CAM files (EAGLE Versions provided by JLCPCB)</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Generate files for PCB fabrication:</a:t>
            </a:r>
          </a:p>
          <a:p>
            <a:pPr lvl="1"/>
            <a:r>
              <a:rPr lang="en-US" sz="1600" dirty="0">
                <a:latin typeface="Times New Roman" panose="02020603050405020304" pitchFamily="18" charset="0"/>
                <a:cs typeface="Times New Roman" panose="02020603050405020304" pitchFamily="18" charset="0"/>
              </a:rPr>
              <a:t>2a. Use CAM Processor in EAGLE</a:t>
            </a:r>
          </a:p>
          <a:p>
            <a:pPr lvl="1"/>
            <a:r>
              <a:rPr lang="en-US" sz="1600" dirty="0">
                <a:latin typeface="Times New Roman" panose="02020603050405020304" pitchFamily="18" charset="0"/>
                <a:cs typeface="Times New Roman" panose="02020603050405020304" pitchFamily="18" charset="0"/>
              </a:rPr>
              <a:t>2b. Load CAM Job File and Process Job</a:t>
            </a:r>
          </a:p>
          <a:p>
            <a:pPr lvl="1"/>
            <a:r>
              <a:rPr lang="en-US" sz="1600" dirty="0">
                <a:latin typeface="Times New Roman" panose="02020603050405020304" pitchFamily="18" charset="0"/>
                <a:cs typeface="Times New Roman" panose="02020603050405020304" pitchFamily="18" charset="0"/>
              </a:rPr>
              <a:t>2c. Locate ZIP File with Gerber and Drill Files with JLCPCB Naming Conventions</a:t>
            </a:r>
          </a:p>
          <a:p>
            <a:pPr lvl="1"/>
            <a:r>
              <a:rPr lang="en-US" sz="1600" dirty="0">
                <a:latin typeface="Times New Roman" panose="02020603050405020304" pitchFamily="18" charset="0"/>
                <a:cs typeface="Times New Roman" panose="02020603050405020304" pitchFamily="18" charset="0"/>
              </a:rPr>
              <a:t>	-Delete unnecessary</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gpi</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 </a:t>
            </a:r>
            <a:r>
              <a:rPr lang="en-US" sz="1600" i="1" dirty="0">
                <a:latin typeface="Times New Roman" panose="02020603050405020304" pitchFamily="18" charset="0"/>
                <a:cs typeface="Times New Roman" panose="02020603050405020304" pitchFamily="18" charset="0"/>
              </a:rPr>
              <a:t>.</a:t>
            </a:r>
            <a:r>
              <a:rPr lang="en-US" sz="1600" i="1" dirty="0" err="1">
                <a:latin typeface="Times New Roman" panose="02020603050405020304" pitchFamily="18" charset="0"/>
                <a:cs typeface="Times New Roman" panose="02020603050405020304" pitchFamily="18" charset="0"/>
              </a:rPr>
              <a:t>dri</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files</a:t>
            </a:r>
          </a:p>
          <a:p>
            <a:r>
              <a:rPr lang="en-US" sz="1600" dirty="0">
                <a:latin typeface="Times New Roman" panose="02020603050405020304" pitchFamily="18" charset="0"/>
                <a:cs typeface="Times New Roman" panose="02020603050405020304" pitchFamily="18" charset="0"/>
              </a:rPr>
              <a:t>3. Download a 3</a:t>
            </a:r>
            <a:r>
              <a:rPr lang="en-US" sz="1600" baseline="30000" dirty="0">
                <a:latin typeface="Times New Roman" panose="02020603050405020304" pitchFamily="18" charset="0"/>
                <a:cs typeface="Times New Roman" panose="02020603050405020304" pitchFamily="18" charset="0"/>
              </a:rPr>
              <a:t>rd</a:t>
            </a:r>
            <a:r>
              <a:rPr lang="en-US" sz="1600" dirty="0">
                <a:latin typeface="Times New Roman" panose="02020603050405020304" pitchFamily="18" charset="0"/>
                <a:cs typeface="Times New Roman" panose="02020603050405020304" pitchFamily="18" charset="0"/>
              </a:rPr>
              <a:t>-party Gerber Viewer Application for final inspection:</a:t>
            </a:r>
          </a:p>
          <a:p>
            <a:pPr lvl="1"/>
            <a:r>
              <a:rPr lang="en-US" sz="1600" dirty="0">
                <a:latin typeface="Times New Roman" panose="02020603050405020304" pitchFamily="18" charset="0"/>
                <a:cs typeface="Times New Roman" panose="02020603050405020304" pitchFamily="18" charset="0"/>
              </a:rPr>
              <a:t>3a. Export Gerber/Drill Files into a Gerber Viewer</a:t>
            </a:r>
          </a:p>
          <a:p>
            <a:r>
              <a:rPr lang="en-US" sz="1600" dirty="0">
                <a:latin typeface="Times New Roman" panose="02020603050405020304" pitchFamily="18" charset="0"/>
                <a:cs typeface="Times New Roman" panose="02020603050405020304" pitchFamily="18" charset="0"/>
              </a:rPr>
              <a:t>4. Generate BOM and Centroid Files for SMT for Surface Mount PCB Assembly Service</a:t>
            </a:r>
          </a:p>
          <a:p>
            <a:endParaRPr lang="en-US"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hlinkClick r:id="rId3"/>
              </a:rPr>
              <a:t>https://support.jlcpcb.com/article/137-how-to-generate-gerber-and-drill-files-in-autodesk-eagle</a:t>
            </a:r>
            <a:r>
              <a:rPr lang="en-US" sz="12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1961534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49C7-910E-5B4D-80E9-18BF2348CF89}"/>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PV Cell Form Factors</a:t>
            </a:r>
            <a:endParaRPr lang="en-US" sz="3600" dirty="0"/>
          </a:p>
        </p:txBody>
      </p:sp>
      <p:sp>
        <p:nvSpPr>
          <p:cNvPr id="3" name="TextBox 2">
            <a:extLst>
              <a:ext uri="{FF2B5EF4-FFF2-40B4-BE49-F238E27FC236}">
                <a16:creationId xmlns:a16="http://schemas.microsoft.com/office/drawing/2014/main" id="{FD673C5F-7684-1F44-8B07-4F9B144F4477}"/>
              </a:ext>
            </a:extLst>
          </p:cNvPr>
          <p:cNvSpPr txBox="1"/>
          <p:nvPr/>
        </p:nvSpPr>
        <p:spPr>
          <a:xfrm>
            <a:off x="973664" y="1318621"/>
            <a:ext cx="8796867" cy="1477328"/>
          </a:xfrm>
          <a:prstGeom prst="rect">
            <a:avLst/>
          </a:prstGeom>
          <a:noFill/>
        </p:spPr>
        <p:txBody>
          <a:bodyPr wrap="square" rtlCol="0">
            <a:spAutoFit/>
          </a:bodyPr>
          <a:lstStyle/>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1 cm x 1 cm (10 mm x 10 mm) </a:t>
            </a:r>
            <a:r>
              <a:rPr lang="en-US" dirty="0">
                <a:latin typeface="Times New Roman" panose="02020603050405020304" pitchFamily="18" charset="0"/>
                <a:cs typeface="Times New Roman" panose="02020603050405020304" pitchFamily="18" charset="0"/>
              </a:rPr>
              <a:t>MIH® VMJ PV Cell Form Factor (Part #: 5S1010.4)</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2.5 cm x 2.5 cm (25 mm x 25 mm) </a:t>
            </a:r>
            <a:r>
              <a:rPr lang="en-US" dirty="0">
                <a:latin typeface="Times New Roman" panose="02020603050405020304" pitchFamily="18" charset="0"/>
                <a:cs typeface="Times New Roman" panose="02020603050405020304" pitchFamily="18" charset="0"/>
              </a:rPr>
              <a:t>PV Cell Form Factor</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5 cm x 5 cm (50 mm x 50 mm) </a:t>
            </a:r>
            <a:r>
              <a:rPr lang="en-US" dirty="0">
                <a:latin typeface="Times New Roman" panose="02020603050405020304" pitchFamily="18" charset="0"/>
                <a:cs typeface="Times New Roman" panose="02020603050405020304" pitchFamily="18" charset="0"/>
              </a:rPr>
              <a:t>PV Cell Form Factor</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Total number of form factors: 3</a:t>
            </a:r>
          </a:p>
        </p:txBody>
      </p:sp>
      <p:grpSp>
        <p:nvGrpSpPr>
          <p:cNvPr id="6" name="Group 5">
            <a:extLst>
              <a:ext uri="{FF2B5EF4-FFF2-40B4-BE49-F238E27FC236}">
                <a16:creationId xmlns:a16="http://schemas.microsoft.com/office/drawing/2014/main" id="{87AACB29-43CE-7045-8894-4C9F6366A1EA}"/>
              </a:ext>
            </a:extLst>
          </p:cNvPr>
          <p:cNvGrpSpPr/>
          <p:nvPr/>
        </p:nvGrpSpPr>
        <p:grpSpPr>
          <a:xfrm>
            <a:off x="702735" y="2795949"/>
            <a:ext cx="10515600" cy="2420138"/>
            <a:chOff x="702735" y="2795949"/>
            <a:chExt cx="10515600" cy="2420138"/>
          </a:xfrm>
        </p:grpSpPr>
        <p:sp>
          <p:nvSpPr>
            <p:cNvPr id="4" name="Title 1">
              <a:extLst>
                <a:ext uri="{FF2B5EF4-FFF2-40B4-BE49-F238E27FC236}">
                  <a16:creationId xmlns:a16="http://schemas.microsoft.com/office/drawing/2014/main" id="{75A02763-B279-D440-A071-918354CCF153}"/>
                </a:ext>
              </a:extLst>
            </p:cNvPr>
            <p:cNvSpPr txBox="1">
              <a:spLocks/>
            </p:cNvSpPr>
            <p:nvPr/>
          </p:nvSpPr>
          <p:spPr>
            <a:xfrm>
              <a:off x="702735" y="27959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PV Cell Electrical Arrangement Types</a:t>
              </a:r>
              <a:endParaRPr lang="en-US" sz="3600" dirty="0"/>
            </a:p>
          </p:txBody>
        </p:sp>
        <p:sp>
          <p:nvSpPr>
            <p:cNvPr id="5" name="TextBox 4">
              <a:extLst>
                <a:ext uri="{FF2B5EF4-FFF2-40B4-BE49-F238E27FC236}">
                  <a16:creationId xmlns:a16="http://schemas.microsoft.com/office/drawing/2014/main" id="{1CB0C79F-DCA1-C840-B310-19B4978E344E}"/>
                </a:ext>
              </a:extLst>
            </p:cNvPr>
            <p:cNvSpPr txBox="1"/>
            <p:nvPr/>
          </p:nvSpPr>
          <p:spPr>
            <a:xfrm>
              <a:off x="973664" y="3738759"/>
              <a:ext cx="8796867" cy="1477328"/>
            </a:xfrm>
            <a:prstGeom prst="rect">
              <a:avLst/>
            </a:prstGeom>
            <a:noFill/>
          </p:spPr>
          <p:txBody>
            <a:bodyPr wrap="square" rtlCol="0">
              <a:spAutoFit/>
            </a:bodyPr>
            <a:lstStyle/>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Isolated: Configurable Externally for Adaptive Methods</a:t>
              </a: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Series</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Parallel</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Total number of arrangements: 3</a:t>
              </a:r>
            </a:p>
          </p:txBody>
        </p:sp>
      </p:grpSp>
      <p:sp>
        <p:nvSpPr>
          <p:cNvPr id="7" name="TextBox 6">
            <a:extLst>
              <a:ext uri="{FF2B5EF4-FFF2-40B4-BE49-F238E27FC236}">
                <a16:creationId xmlns:a16="http://schemas.microsoft.com/office/drawing/2014/main" id="{889872A3-6788-254C-8EFE-D7E95C1CB6F9}"/>
              </a:ext>
            </a:extLst>
          </p:cNvPr>
          <p:cNvSpPr txBox="1"/>
          <p:nvPr/>
        </p:nvSpPr>
        <p:spPr>
          <a:xfrm>
            <a:off x="702735" y="5539379"/>
            <a:ext cx="879686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Total number of possible board prototypes: 9</a:t>
            </a:r>
          </a:p>
        </p:txBody>
      </p:sp>
      <p:sp>
        <p:nvSpPr>
          <p:cNvPr id="8" name="TextBox 7">
            <a:extLst>
              <a:ext uri="{FF2B5EF4-FFF2-40B4-BE49-F238E27FC236}">
                <a16:creationId xmlns:a16="http://schemas.microsoft.com/office/drawing/2014/main" id="{39D1996B-8A39-0B48-9BA5-F5BD7632598C}"/>
              </a:ext>
            </a:extLst>
          </p:cNvPr>
          <p:cNvSpPr txBox="1"/>
          <p:nvPr/>
        </p:nvSpPr>
        <p:spPr>
          <a:xfrm>
            <a:off x="9307774" y="198344"/>
            <a:ext cx="3601278"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39.37008 mils = 1 mm</a:t>
            </a:r>
          </a:p>
          <a:p>
            <a:r>
              <a:rPr lang="en-US" sz="1400" dirty="0">
                <a:latin typeface="Times New Roman" panose="02020603050405020304" pitchFamily="18" charset="0"/>
                <a:cs typeface="Times New Roman" panose="02020603050405020304" pitchFamily="18" charset="0"/>
              </a:rPr>
              <a:t>1 mil = 0.0254 mm (millimeter)</a:t>
            </a:r>
          </a:p>
        </p:txBody>
      </p:sp>
      <p:sp>
        <p:nvSpPr>
          <p:cNvPr id="9" name="TextBox 8">
            <a:extLst>
              <a:ext uri="{FF2B5EF4-FFF2-40B4-BE49-F238E27FC236}">
                <a16:creationId xmlns:a16="http://schemas.microsoft.com/office/drawing/2014/main" id="{A66E4D92-2589-6C99-2039-7DF5CFB197A5}"/>
              </a:ext>
            </a:extLst>
          </p:cNvPr>
          <p:cNvSpPr txBox="1"/>
          <p:nvPr/>
        </p:nvSpPr>
        <p:spPr>
          <a:xfrm>
            <a:off x="702735" y="5813144"/>
            <a:ext cx="1065106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Total number of design files for board prototypes: 7 (due to adjustable dimensions and tolerances from same circuitries)</a:t>
            </a:r>
          </a:p>
        </p:txBody>
      </p:sp>
    </p:spTree>
    <p:extLst>
      <p:ext uri="{BB962C8B-B14F-4D97-AF65-F5344CB8AC3E}">
        <p14:creationId xmlns:p14="http://schemas.microsoft.com/office/powerpoint/2010/main" val="451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B513-A4D8-AE40-9748-BC6234220C0E}"/>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ESP-32 Wi-Fi Load Input Requirements</a:t>
            </a:r>
          </a:p>
        </p:txBody>
      </p:sp>
      <p:sp>
        <p:nvSpPr>
          <p:cNvPr id="3" name="Content Placeholder 2">
            <a:extLst>
              <a:ext uri="{FF2B5EF4-FFF2-40B4-BE49-F238E27FC236}">
                <a16:creationId xmlns:a16="http://schemas.microsoft.com/office/drawing/2014/main" id="{7E72A526-3C3E-134B-BA60-1EBC94C565A4}"/>
              </a:ext>
            </a:extLst>
          </p:cNvPr>
          <p:cNvSpPr>
            <a:spLocks noGrp="1"/>
          </p:cNvSpPr>
          <p:nvPr>
            <p:ph idx="1"/>
          </p:nvPr>
        </p:nvSpPr>
        <p:spPr/>
        <p:txBody>
          <a:bodyPr/>
          <a:lstStyle/>
          <a:p>
            <a:pPr marL="0" indent="0">
              <a:buNone/>
            </a:pPr>
            <a:r>
              <a:rPr lang="en-US" sz="2000" b="1" dirty="0">
                <a:latin typeface="Times New Roman" panose="02020603050405020304" pitchFamily="18" charset="0"/>
                <a:cs typeface="Times New Roman" panose="02020603050405020304" pitchFamily="18" charset="0"/>
              </a:rPr>
              <a:t>Power consumption is </a:t>
            </a:r>
          </a:p>
          <a:p>
            <a:pPr marL="0" indent="0">
              <a:buNone/>
            </a:pPr>
            <a:r>
              <a:rPr lang="en-US" sz="2000" b="1" dirty="0">
                <a:latin typeface="Times New Roman" panose="02020603050405020304" pitchFamily="18" charset="0"/>
                <a:cs typeface="Times New Roman" panose="02020603050405020304" pitchFamily="18" charset="0"/>
              </a:rPr>
              <a:t>(180 mA x 5V) = 900mW = 0.9 W</a:t>
            </a:r>
          </a:p>
          <a:p>
            <a:pPr marL="0" indent="0">
              <a:buNone/>
            </a:pPr>
            <a:r>
              <a:rPr lang="en-US" sz="2000" b="1" dirty="0">
                <a:latin typeface="Times New Roman" panose="02020603050405020304" pitchFamily="18" charset="0"/>
                <a:cs typeface="Times New Roman" panose="02020603050405020304" pitchFamily="18" charset="0"/>
              </a:rPr>
              <a:t>(Flash OFF)</a:t>
            </a:r>
            <a:endParaRPr lang="en-US" sz="20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descr="Graphical user interface&#10;&#10;Description automatically generated">
            <a:extLst>
              <a:ext uri="{FF2B5EF4-FFF2-40B4-BE49-F238E27FC236}">
                <a16:creationId xmlns:a16="http://schemas.microsoft.com/office/drawing/2014/main" id="{D7C6BB85-D8FC-104E-9D46-8D6C027ACF60}"/>
              </a:ext>
            </a:extLst>
          </p:cNvPr>
          <p:cNvPicPr>
            <a:picLocks noChangeAspect="1"/>
          </p:cNvPicPr>
          <p:nvPr/>
        </p:nvPicPr>
        <p:blipFill>
          <a:blip r:embed="rId2"/>
          <a:stretch>
            <a:fillRect/>
          </a:stretch>
        </p:blipFill>
        <p:spPr>
          <a:xfrm>
            <a:off x="4628264" y="3038051"/>
            <a:ext cx="6493392" cy="2995372"/>
          </a:xfrm>
          <a:prstGeom prst="rect">
            <a:avLst/>
          </a:prstGeom>
        </p:spPr>
      </p:pic>
    </p:spTree>
    <p:extLst>
      <p:ext uri="{BB962C8B-B14F-4D97-AF65-F5344CB8AC3E}">
        <p14:creationId xmlns:p14="http://schemas.microsoft.com/office/powerpoint/2010/main" val="305974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C5F72C-3F45-E25F-CBF4-479882C13F5D}"/>
              </a:ext>
            </a:extLst>
          </p:cNvPr>
          <p:cNvGraphicFramePr>
            <a:graphicFrameLocks noGrp="1"/>
          </p:cNvGraphicFramePr>
          <p:nvPr>
            <p:extLst>
              <p:ext uri="{D42A27DB-BD31-4B8C-83A1-F6EECF244321}">
                <p14:modId xmlns:p14="http://schemas.microsoft.com/office/powerpoint/2010/main" val="3521929996"/>
              </p:ext>
            </p:extLst>
          </p:nvPr>
        </p:nvGraphicFramePr>
        <p:xfrm>
          <a:off x="584752" y="940135"/>
          <a:ext cx="11022496" cy="4977730"/>
        </p:xfrm>
        <a:graphic>
          <a:graphicData uri="http://schemas.openxmlformats.org/drawingml/2006/table">
            <a:tbl>
              <a:tblPr/>
              <a:tblGrid>
                <a:gridCol w="526774">
                  <a:extLst>
                    <a:ext uri="{9D8B030D-6E8A-4147-A177-3AD203B41FA5}">
                      <a16:colId xmlns:a16="http://schemas.microsoft.com/office/drawing/2014/main" val="319181640"/>
                    </a:ext>
                  </a:extLst>
                </a:gridCol>
                <a:gridCol w="944218">
                  <a:extLst>
                    <a:ext uri="{9D8B030D-6E8A-4147-A177-3AD203B41FA5}">
                      <a16:colId xmlns:a16="http://schemas.microsoft.com/office/drawing/2014/main" val="2585616139"/>
                    </a:ext>
                  </a:extLst>
                </a:gridCol>
                <a:gridCol w="606287">
                  <a:extLst>
                    <a:ext uri="{9D8B030D-6E8A-4147-A177-3AD203B41FA5}">
                      <a16:colId xmlns:a16="http://schemas.microsoft.com/office/drawing/2014/main" val="803819835"/>
                    </a:ext>
                  </a:extLst>
                </a:gridCol>
                <a:gridCol w="2226365">
                  <a:extLst>
                    <a:ext uri="{9D8B030D-6E8A-4147-A177-3AD203B41FA5}">
                      <a16:colId xmlns:a16="http://schemas.microsoft.com/office/drawing/2014/main" val="2574873382"/>
                    </a:ext>
                  </a:extLst>
                </a:gridCol>
                <a:gridCol w="1093304">
                  <a:extLst>
                    <a:ext uri="{9D8B030D-6E8A-4147-A177-3AD203B41FA5}">
                      <a16:colId xmlns:a16="http://schemas.microsoft.com/office/drawing/2014/main" val="1465010236"/>
                    </a:ext>
                  </a:extLst>
                </a:gridCol>
                <a:gridCol w="2574235">
                  <a:extLst>
                    <a:ext uri="{9D8B030D-6E8A-4147-A177-3AD203B41FA5}">
                      <a16:colId xmlns:a16="http://schemas.microsoft.com/office/drawing/2014/main" val="717683317"/>
                    </a:ext>
                  </a:extLst>
                </a:gridCol>
                <a:gridCol w="2355574">
                  <a:extLst>
                    <a:ext uri="{9D8B030D-6E8A-4147-A177-3AD203B41FA5}">
                      <a16:colId xmlns:a16="http://schemas.microsoft.com/office/drawing/2014/main" val="1346240566"/>
                    </a:ext>
                  </a:extLst>
                </a:gridCol>
                <a:gridCol w="695739">
                  <a:extLst>
                    <a:ext uri="{9D8B030D-6E8A-4147-A177-3AD203B41FA5}">
                      <a16:colId xmlns:a16="http://schemas.microsoft.com/office/drawing/2014/main" val="834605251"/>
                    </a:ext>
                  </a:extLst>
                </a:gridCol>
              </a:tblGrid>
              <a:tr h="483482">
                <a:tc>
                  <a:txBody>
                    <a:bodyPr/>
                    <a:lstStyle/>
                    <a:p>
                      <a:r>
                        <a:rPr lang="en-US" sz="1200" b="1" dirty="0">
                          <a:solidFill>
                            <a:sysClr val="windowText" lastClr="000000"/>
                          </a:solidFill>
                          <a:effectLst/>
                          <a:latin typeface="Times New Roman" panose="02020603050405020304" pitchFamily="18" charset="0"/>
                        </a:rPr>
                        <a:t>Circuit Design #</a:t>
                      </a:r>
                      <a:endParaRPr lang="en-US" sz="1200" dirty="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a:solidFill>
                            <a:sysClr val="windowText" lastClr="000000"/>
                          </a:solidFill>
                          <a:effectLst/>
                          <a:latin typeface="Times New Roman" panose="02020603050405020304" pitchFamily="18" charset="0"/>
                        </a:rPr>
                        <a:t>PV Cell Arrangement Type</a:t>
                      </a: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a:solidFill>
                            <a:sysClr val="windowText" lastClr="000000"/>
                          </a:solidFill>
                          <a:effectLst/>
                          <a:latin typeface="Times New Roman" panose="02020603050405020304" pitchFamily="18" charset="0"/>
                        </a:rPr>
                        <a:t>Number of PV Cells</a:t>
                      </a: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a:solidFill>
                            <a:sysClr val="windowText" lastClr="000000"/>
                          </a:solidFill>
                          <a:effectLst/>
                          <a:latin typeface="Times New Roman" panose="02020603050405020304" pitchFamily="18" charset="0"/>
                        </a:rPr>
                        <a:t>PV Cell Form Factor</a:t>
                      </a: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a:solidFill>
                            <a:sysClr val="windowText" lastClr="000000"/>
                          </a:solidFill>
                          <a:effectLst/>
                          <a:latin typeface="Times New Roman" panose="02020603050405020304" pitchFamily="18" charset="0"/>
                        </a:rPr>
                        <a:t>DC-DC Converter Type</a:t>
                      </a: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a:solidFill>
                            <a:sysClr val="windowText" lastClr="000000"/>
                          </a:solidFill>
                          <a:effectLst/>
                          <a:latin typeface="Times New Roman" panose="02020603050405020304" pitchFamily="18" charset="0"/>
                        </a:rPr>
                        <a:t>Voltage Output</a:t>
                      </a: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a:solidFill>
                            <a:sysClr val="windowText" lastClr="000000"/>
                          </a:solidFill>
                          <a:effectLst/>
                          <a:latin typeface="Times New Roman" panose="02020603050405020304" pitchFamily="18" charset="0"/>
                        </a:rPr>
                        <a:t>Output Current</a:t>
                      </a: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a:solidFill>
                            <a:sysClr val="windowText" lastClr="000000"/>
                          </a:solidFill>
                          <a:effectLst/>
                          <a:latin typeface="Times New Roman" panose="02020603050405020304" pitchFamily="18" charset="0"/>
                        </a:rPr>
                        <a:t>Expected 5V at 0.18 A achieved for load? (Y/N)</a:t>
                      </a: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2715491"/>
                  </a:ext>
                </a:extLst>
              </a:tr>
              <a:tr h="483482">
                <a:tc>
                  <a:txBody>
                    <a:bodyPr/>
                    <a:lstStyle/>
                    <a:p>
                      <a:r>
                        <a:rPr lang="en-US" sz="1200">
                          <a:solidFill>
                            <a:sysClr val="windowText" lastClr="000000"/>
                          </a:solidFill>
                          <a:effectLst/>
                          <a:latin typeface="Times New Roman" panose="02020603050405020304" pitchFamily="18" charset="0"/>
                        </a:rPr>
                        <a:t>1</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Series</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4</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1 cm x 1 cm (10 mm x 10 mm)</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Separate Buck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Vout = 29.21 V x 4 PV cells = 116.84 V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0.02029 A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br>
                        <a:rPr lang="en-US" sz="1200">
                          <a:solidFill>
                            <a:sysClr val="windowText" lastClr="000000"/>
                          </a:solidFill>
                          <a:effectLst/>
                          <a:latin typeface="Times New Roman" panose="02020603050405020304" pitchFamily="18" charset="0"/>
                        </a:rPr>
                      </a:b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2725682"/>
                  </a:ext>
                </a:extLst>
              </a:tr>
              <a:tr h="483482">
                <a:tc>
                  <a:txBody>
                    <a:bodyPr/>
                    <a:lstStyle/>
                    <a:p>
                      <a:r>
                        <a:rPr lang="en-US" sz="1200">
                          <a:solidFill>
                            <a:sysClr val="windowText" lastClr="000000"/>
                          </a:solidFill>
                          <a:effectLst/>
                          <a:latin typeface="Times New Roman" panose="02020603050405020304" pitchFamily="18" charset="0"/>
                        </a:rPr>
                        <a:t>2</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Isolated</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1</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1 cm x 1 cm (10 mm x 10 mm)</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Internal Buck</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Vout = 29.21 V x 1 PV cell = 29.21 V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0.02029 A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br>
                        <a:rPr lang="en-US" sz="1200">
                          <a:solidFill>
                            <a:sysClr val="windowText" lastClr="000000"/>
                          </a:solidFill>
                          <a:effectLst/>
                          <a:latin typeface="Times New Roman" panose="02020603050405020304" pitchFamily="18" charset="0"/>
                        </a:rPr>
                      </a:b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6018029"/>
                  </a:ext>
                </a:extLst>
              </a:tr>
              <a:tr h="362611">
                <a:tc>
                  <a:txBody>
                    <a:bodyPr/>
                    <a:lstStyle/>
                    <a:p>
                      <a:r>
                        <a:rPr lang="en-US" sz="1200">
                          <a:solidFill>
                            <a:sysClr val="windowText" lastClr="000000"/>
                          </a:solidFill>
                          <a:effectLst/>
                          <a:latin typeface="Times New Roman" panose="02020603050405020304" pitchFamily="18" charset="0"/>
                        </a:rPr>
                        <a:t>3</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Parallel</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4</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1 cm x 1 cm (10 mm x 10 mm)</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Internal Buck</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Vout = 29.21 V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0.02029 A x 4 PV cells = 0.08116 A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br>
                        <a:rPr lang="en-US" sz="1200">
                          <a:solidFill>
                            <a:sysClr val="windowText" lastClr="000000"/>
                          </a:solidFill>
                          <a:effectLst/>
                          <a:latin typeface="Times New Roman" panose="02020603050405020304" pitchFamily="18" charset="0"/>
                        </a:rPr>
                      </a:b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6677928"/>
                  </a:ext>
                </a:extLst>
              </a:tr>
              <a:tr h="362611">
                <a:tc>
                  <a:txBody>
                    <a:bodyPr/>
                    <a:lstStyle/>
                    <a:p>
                      <a:r>
                        <a:rPr lang="en-US" sz="1200">
                          <a:solidFill>
                            <a:sysClr val="windowText" lastClr="000000"/>
                          </a:solidFill>
                          <a:effectLst/>
                          <a:latin typeface="Times New Roman" panose="02020603050405020304" pitchFamily="18" charset="0"/>
                        </a:rPr>
                        <a:t>4</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Parallel</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4</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2.5 cm x 2.5 cm (25 mm x 25 mm)</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Separate Boost</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Vout = 2.23 V</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0.0472 A at Pmpp</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br>
                        <a:rPr lang="en-US" sz="1200">
                          <a:solidFill>
                            <a:sysClr val="windowText" lastClr="000000"/>
                          </a:solidFill>
                          <a:effectLst/>
                          <a:latin typeface="Times New Roman" panose="02020603050405020304" pitchFamily="18" charset="0"/>
                        </a:rPr>
                      </a:b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9527884"/>
                  </a:ext>
                </a:extLst>
              </a:tr>
              <a:tr h="483482">
                <a:tc>
                  <a:txBody>
                    <a:bodyPr/>
                    <a:lstStyle/>
                    <a:p>
                      <a:r>
                        <a:rPr lang="en-US" sz="1200">
                          <a:solidFill>
                            <a:sysClr val="windowText" lastClr="000000"/>
                          </a:solidFill>
                          <a:effectLst/>
                          <a:latin typeface="Times New Roman" panose="02020603050405020304" pitchFamily="18" charset="0"/>
                        </a:rPr>
                        <a:t>5</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Series</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4</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2.5 cm x 2.5 cm (25 mm x 25 mm)</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Internal Buck</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Vout = 2.23 V x 4 PV cells = 8.92 V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0.0472 A at Pmpp</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br>
                        <a:rPr lang="en-US" sz="1200">
                          <a:solidFill>
                            <a:sysClr val="windowText" lastClr="000000"/>
                          </a:solidFill>
                          <a:effectLst/>
                          <a:latin typeface="Times New Roman" panose="02020603050405020304" pitchFamily="18" charset="0"/>
                        </a:rPr>
                      </a:b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7695070"/>
                  </a:ext>
                </a:extLst>
              </a:tr>
              <a:tr h="483482">
                <a:tc>
                  <a:txBody>
                    <a:bodyPr/>
                    <a:lstStyle/>
                    <a:p>
                      <a:r>
                        <a:rPr lang="en-US" sz="1200">
                          <a:solidFill>
                            <a:sysClr val="windowText" lastClr="000000"/>
                          </a:solidFill>
                          <a:effectLst/>
                          <a:latin typeface="Times New Roman" panose="02020603050405020304" pitchFamily="18" charset="0"/>
                        </a:rPr>
                        <a:t>6</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Series</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4</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5 cm x 5 cm (50 mm x 50 mm)</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Internal Buck</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Vout = 2.43 V x 4 PV cells = 9.72 V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0.14 A</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br>
                        <a:rPr lang="en-US" sz="1200">
                          <a:solidFill>
                            <a:sysClr val="windowText" lastClr="000000"/>
                          </a:solidFill>
                          <a:effectLst/>
                          <a:latin typeface="Times New Roman" panose="02020603050405020304" pitchFamily="18" charset="0"/>
                        </a:rPr>
                      </a:b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6157108"/>
                  </a:ext>
                </a:extLst>
              </a:tr>
              <a:tr h="483482">
                <a:tc>
                  <a:txBody>
                    <a:bodyPr/>
                    <a:lstStyle/>
                    <a:p>
                      <a:r>
                        <a:rPr lang="en-US" sz="1200">
                          <a:solidFill>
                            <a:sysClr val="windowText" lastClr="000000"/>
                          </a:solidFill>
                          <a:effectLst/>
                          <a:latin typeface="Times New Roman" panose="02020603050405020304" pitchFamily="18" charset="0"/>
                        </a:rPr>
                        <a:t>7</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Series</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4</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5 cm x 5 cm (50 mm x 50 mm)</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Separate Buck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Vout = 2.43 V x 4 PV cells = 9.72 V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0.14 A</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br>
                        <a:rPr lang="en-US" sz="1200">
                          <a:solidFill>
                            <a:sysClr val="windowText" lastClr="000000"/>
                          </a:solidFill>
                          <a:effectLst/>
                          <a:latin typeface="Times New Roman" panose="02020603050405020304" pitchFamily="18" charset="0"/>
                        </a:rPr>
                      </a:b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3073615"/>
                  </a:ext>
                </a:extLst>
              </a:tr>
              <a:tr h="362611">
                <a:tc>
                  <a:txBody>
                    <a:bodyPr/>
                    <a:lstStyle/>
                    <a:p>
                      <a:r>
                        <a:rPr lang="en-US" sz="1200">
                          <a:solidFill>
                            <a:sysClr val="windowText" lastClr="000000"/>
                          </a:solidFill>
                          <a:effectLst/>
                          <a:latin typeface="Times New Roman" panose="02020603050405020304" pitchFamily="18" charset="0"/>
                        </a:rPr>
                        <a:t>8</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Parallel</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4</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2.5 cm x 2.5 cm (25 mm x 25 mm)</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Separate Boost</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Vout = 2.23 V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0.0472 A at Pmpp</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br>
                        <a:rPr lang="en-US" sz="1200">
                          <a:solidFill>
                            <a:sysClr val="windowText" lastClr="000000"/>
                          </a:solidFill>
                          <a:effectLst/>
                          <a:latin typeface="Times New Roman" panose="02020603050405020304" pitchFamily="18" charset="0"/>
                        </a:rPr>
                      </a:br>
                      <a:endParaRPr lang="en-US" sz="120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7276990"/>
                  </a:ext>
                </a:extLst>
              </a:tr>
              <a:tr h="362611">
                <a:tc>
                  <a:txBody>
                    <a:bodyPr/>
                    <a:lstStyle/>
                    <a:p>
                      <a:r>
                        <a:rPr lang="en-US" sz="1200">
                          <a:solidFill>
                            <a:sysClr val="windowText" lastClr="000000"/>
                          </a:solidFill>
                          <a:effectLst/>
                          <a:latin typeface="Times New Roman" panose="02020603050405020304" pitchFamily="18" charset="0"/>
                        </a:rPr>
                        <a:t>9</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Parallel</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solidFill>
                            <a:sysClr val="windowText" lastClr="000000"/>
                          </a:solidFill>
                          <a:effectLst/>
                          <a:latin typeface="Times New Roman" panose="02020603050405020304" pitchFamily="18" charset="0"/>
                        </a:rPr>
                        <a:t>4</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5 cm x 5 cm (50 mm x 50 mm)</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Separate Boost</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Vout = 2.23 V</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a:solidFill>
                            <a:sysClr val="windowText" lastClr="000000"/>
                          </a:solidFill>
                          <a:effectLst/>
                          <a:latin typeface="Times New Roman" panose="02020603050405020304" pitchFamily="18" charset="0"/>
                        </a:rPr>
                        <a:t>0.14 A x 4 PV cells = 0.56 A </a:t>
                      </a: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br>
                        <a:rPr lang="en-US" sz="1200" dirty="0">
                          <a:solidFill>
                            <a:sysClr val="windowText" lastClr="000000"/>
                          </a:solidFill>
                          <a:effectLst/>
                          <a:latin typeface="Times New Roman" panose="02020603050405020304" pitchFamily="18" charset="0"/>
                        </a:rPr>
                      </a:br>
                      <a:endParaRPr lang="en-US" sz="1200" dirty="0">
                        <a:solidFill>
                          <a:sysClr val="windowText" lastClr="000000"/>
                        </a:solidFill>
                        <a:effectLst/>
                        <a:latin typeface="Times New Roman" panose="02020603050405020304" pitchFamily="18" charset="0"/>
                      </a:endParaRPr>
                    </a:p>
                  </a:txBody>
                  <a:tcPr marL="20984" marR="20984"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7770910"/>
                  </a:ext>
                </a:extLst>
              </a:tr>
            </a:tbl>
          </a:graphicData>
        </a:graphic>
      </p:graphicFrame>
    </p:spTree>
    <p:extLst>
      <p:ext uri="{BB962C8B-B14F-4D97-AF65-F5344CB8AC3E}">
        <p14:creationId xmlns:p14="http://schemas.microsoft.com/office/powerpoint/2010/main" val="1458795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4345-1DCE-E044-AAEB-FE1E8487EBC1}"/>
              </a:ext>
            </a:extLst>
          </p:cNvPr>
          <p:cNvSpPr>
            <a:spLocks noGrp="1"/>
          </p:cNvSpPr>
          <p:nvPr>
            <p:ph type="title"/>
          </p:nvPr>
        </p:nvSpPr>
        <p:spPr>
          <a:xfrm>
            <a:off x="838200" y="521428"/>
            <a:ext cx="10515600" cy="1325563"/>
          </a:xfrm>
        </p:spPr>
        <p:txBody>
          <a:bodyPr>
            <a:normAutofit fontScale="90000"/>
          </a:bodyPr>
          <a:lstStyle/>
          <a:p>
            <a:r>
              <a:rPr lang="en-US" sz="2700" b="1" dirty="0">
                <a:solidFill>
                  <a:srgbClr val="002060"/>
                </a:solidFill>
                <a:latin typeface="Times New Roman" panose="02020603050405020304" pitchFamily="18" charset="0"/>
                <a:cs typeface="Times New Roman" panose="02020603050405020304" pitchFamily="18" charset="0"/>
              </a:rPr>
              <a:t>1. Design Specifications</a:t>
            </a:r>
            <a:br>
              <a:rPr lang="en-US" sz="2700" b="1" dirty="0">
                <a:solidFill>
                  <a:srgbClr val="002060"/>
                </a:solidFill>
                <a:latin typeface="Times New Roman" panose="02020603050405020304" pitchFamily="18" charset="0"/>
                <a:cs typeface="Times New Roman" panose="02020603050405020304" pitchFamily="18" charset="0"/>
              </a:rPr>
            </a:br>
            <a:r>
              <a:rPr lang="en-US" sz="2700" b="1" i="1" dirty="0">
                <a:solidFill>
                  <a:srgbClr val="002060"/>
                </a:solidFill>
                <a:latin typeface="Times New Roman" panose="02020603050405020304" pitchFamily="18" charset="0"/>
                <a:cs typeface="Times New Roman" panose="02020603050405020304" pitchFamily="18" charset="0"/>
              </a:rPr>
              <a:t>1 cm x 1 cm </a:t>
            </a:r>
            <a:r>
              <a:rPr lang="en-US" sz="2700" b="1" dirty="0">
                <a:solidFill>
                  <a:srgbClr val="002060"/>
                </a:solidFill>
                <a:latin typeface="Times New Roman" panose="02020603050405020304" pitchFamily="18" charset="0"/>
                <a:cs typeface="Times New Roman" panose="02020603050405020304" pitchFamily="18" charset="0"/>
              </a:rPr>
              <a:t>MIH® VMJ PV Cell Form Factor, </a:t>
            </a:r>
            <a:br>
              <a:rPr lang="en-US" sz="2700" b="1" dirty="0">
                <a:solidFill>
                  <a:srgbClr val="002060"/>
                </a:solidFill>
                <a:latin typeface="Times New Roman" panose="02020603050405020304" pitchFamily="18" charset="0"/>
                <a:cs typeface="Times New Roman" panose="02020603050405020304" pitchFamily="18" charset="0"/>
              </a:rPr>
            </a:br>
            <a:r>
              <a:rPr lang="en-US" sz="2700" i="1" dirty="0">
                <a:solidFill>
                  <a:srgbClr val="002060"/>
                </a:solidFill>
                <a:latin typeface="Times New Roman" panose="02020603050405020304" pitchFamily="18" charset="0"/>
                <a:cs typeface="Times New Roman" panose="02020603050405020304" pitchFamily="18" charset="0"/>
              </a:rPr>
              <a:t>4-PV, Series; Extension Board: Configurable for Externally Adaptive Load Circuitry</a:t>
            </a:r>
            <a:br>
              <a:rPr lang="en-US" sz="3200" i="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6299B8-8659-F94E-8CFD-CFB52FF0EA30}"/>
              </a:ext>
            </a:extLst>
          </p:cNvPr>
          <p:cNvSpPr>
            <a:spLocks noGrp="1"/>
          </p:cNvSpPr>
          <p:nvPr>
            <p:ph idx="1"/>
          </p:nvPr>
        </p:nvSpPr>
        <p:spPr>
          <a:xfrm>
            <a:off x="838200" y="1783765"/>
            <a:ext cx="10515600" cy="4709110"/>
          </a:xfrm>
        </p:spPr>
        <p:txBody>
          <a:bodyPr>
            <a:normAutofit fontScale="47500" lnSpcReduction="20000"/>
          </a:bodyPr>
          <a:lstStyle/>
          <a:p>
            <a:pPr marL="0" indent="0">
              <a:buNone/>
            </a:pPr>
            <a:r>
              <a:rPr lang="en-US" sz="2200" b="1" dirty="0">
                <a:latin typeface="Times New Roman" panose="02020603050405020304" pitchFamily="18" charset="0"/>
                <a:cs typeface="Times New Roman" panose="02020603050405020304" pitchFamily="18" charset="0"/>
              </a:rPr>
              <a:t>Peripherals:</a:t>
            </a:r>
          </a:p>
          <a:p>
            <a:pPr lvl="1"/>
            <a:r>
              <a:rPr lang="en-US" sz="2200" b="1" dirty="0">
                <a:latin typeface="Times New Roman" panose="02020603050405020304" pitchFamily="18" charset="0"/>
                <a:cs typeface="Times New Roman" panose="02020603050405020304" pitchFamily="18" charset="0"/>
              </a:rPr>
              <a:t>Inputs:</a:t>
            </a:r>
          </a:p>
          <a:p>
            <a:pPr lvl="2"/>
            <a:r>
              <a:rPr lang="en-US" sz="2200" dirty="0">
                <a:latin typeface="Times New Roman" panose="02020603050405020304" pitchFamily="18" charset="0"/>
                <a:cs typeface="Times New Roman" panose="02020603050405020304" pitchFamily="18" charset="0"/>
              </a:rPr>
              <a:t>PV Array: 2 leads (+ and -) x 4 PV cells = 8 leads</a:t>
            </a:r>
          </a:p>
          <a:p>
            <a:pPr lvl="2"/>
            <a:r>
              <a:rPr lang="en-US" sz="2200" dirty="0">
                <a:latin typeface="Times New Roman" panose="02020603050405020304" pitchFamily="18" charset="0"/>
                <a:cs typeface="Times New Roman" panose="02020603050405020304" pitchFamily="18" charset="0"/>
              </a:rPr>
              <a:t>TEG module’s 2 leads (+ and -)</a:t>
            </a:r>
          </a:p>
          <a:p>
            <a:pPr lvl="2"/>
            <a:r>
              <a:rPr lang="en-US" sz="2200" dirty="0">
                <a:latin typeface="Times New Roman" panose="02020603050405020304" pitchFamily="18" charset="0"/>
                <a:cs typeface="Times New Roman" panose="02020603050405020304" pitchFamily="18" charset="0"/>
              </a:rPr>
              <a:t>TEC module’s 2 leads (+ and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Outputs: </a:t>
            </a:r>
          </a:p>
          <a:p>
            <a:pPr lvl="2"/>
            <a:r>
              <a:rPr lang="en-US" sz="2200" dirty="0">
                <a:latin typeface="Times New Roman" panose="02020603050405020304" pitchFamily="18" charset="0"/>
                <a:cs typeface="Times New Roman" panose="02020603050405020304" pitchFamily="18" charset="0"/>
              </a:rPr>
              <a:t>ESP-32 Wi-Fi camera</a:t>
            </a:r>
          </a:p>
          <a:p>
            <a:pPr lvl="2">
              <a:buFontTx/>
              <a:buChar char="-"/>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Internals:</a:t>
            </a:r>
          </a:p>
          <a:p>
            <a:pPr lvl="1"/>
            <a:r>
              <a:rPr lang="en-US" sz="2200" dirty="0">
                <a:latin typeface="Times New Roman" panose="02020603050405020304" pitchFamily="18" charset="0"/>
                <a:cs typeface="Times New Roman" panose="02020603050405020304" pitchFamily="18" charset="0"/>
              </a:rPr>
              <a:t>Pads for soldered PV cells</a:t>
            </a:r>
          </a:p>
          <a:p>
            <a:pPr lvl="1"/>
            <a:r>
              <a:rPr lang="en-US" sz="2200" dirty="0">
                <a:latin typeface="Times New Roman" panose="02020603050405020304" pitchFamily="18" charset="0"/>
                <a:cs typeface="Times New Roman" panose="02020603050405020304" pitchFamily="18" charset="0"/>
              </a:rPr>
              <a:t>I/O Ports as Female Connectors</a:t>
            </a:r>
          </a:p>
          <a:p>
            <a:pPr marL="457200" lvl="1" indent="0">
              <a:buNone/>
            </a:pPr>
            <a:endParaRPr lang="en-US" sz="2200" dirty="0">
              <a:highlight>
                <a:srgbClr val="FFFF00"/>
              </a:highlight>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Voltage Requirements:</a:t>
            </a:r>
          </a:p>
          <a:p>
            <a:pPr lvl="1"/>
            <a:r>
              <a:rPr lang="en-US" sz="2200" b="1" dirty="0">
                <a:latin typeface="Times New Roman" panose="02020603050405020304" pitchFamily="18" charset="0"/>
                <a:cs typeface="Times New Roman" panose="02020603050405020304" pitchFamily="18" charset="0"/>
              </a:rPr>
              <a:t>Input: </a:t>
            </a:r>
            <a:endParaRPr lang="en-US" sz="1800" dirty="0">
              <a:latin typeface="Times New Roman" panose="02020603050405020304" pitchFamily="18" charset="0"/>
              <a:cs typeface="Times New Roman" panose="02020603050405020304" pitchFamily="18" charset="0"/>
            </a:endParaRPr>
          </a:p>
          <a:p>
            <a:pPr lvl="2"/>
            <a:r>
              <a:rPr lang="en-US" sz="2200" dirty="0">
                <a:latin typeface="Times New Roman" panose="02020603050405020304" pitchFamily="18" charset="0"/>
                <a:cs typeface="Times New Roman" panose="02020603050405020304" pitchFamily="18" charset="0"/>
              </a:rPr>
              <a:t>Each PV cell has a 0.02029 A maximum current output</a:t>
            </a:r>
          </a:p>
          <a:p>
            <a:pPr lvl="2"/>
            <a:r>
              <a:rPr lang="en-US" sz="2200" dirty="0">
                <a:latin typeface="Times New Roman" panose="02020603050405020304" pitchFamily="18" charset="0"/>
                <a:cs typeface="Times New Roman" panose="02020603050405020304" pitchFamily="18" charset="0"/>
              </a:rPr>
              <a:t>Each PV cell has a 29.21 V maximum voltage output</a:t>
            </a:r>
          </a:p>
          <a:p>
            <a:pPr lvl="2"/>
            <a:r>
              <a:rPr lang="en-US" sz="2200" dirty="0">
                <a:latin typeface="Times New Roman" panose="02020603050405020304" pitchFamily="18" charset="0"/>
                <a:cs typeface="Times New Roman" panose="02020603050405020304" pitchFamily="18" charset="0"/>
              </a:rPr>
              <a:t>Each PV cell has a 0.59267 W maximum power output</a:t>
            </a:r>
          </a:p>
          <a:p>
            <a:pPr lvl="2"/>
            <a:r>
              <a:rPr lang="en-US" sz="2200" dirty="0">
                <a:latin typeface="Times New Roman" panose="02020603050405020304" pitchFamily="18" charset="0"/>
                <a:cs typeface="Times New Roman" panose="02020603050405020304" pitchFamily="18" charset="0"/>
              </a:rPr>
              <a:t>Total max </a:t>
            </a:r>
            <a:r>
              <a:rPr lang="en-US" sz="2200" dirty="0" err="1">
                <a:latin typeface="Times New Roman" panose="02020603050405020304" pitchFamily="18" charset="0"/>
                <a:cs typeface="Times New Roman" panose="02020603050405020304" pitchFamily="18" charset="0"/>
              </a:rPr>
              <a:t>V</a:t>
            </a:r>
            <a:r>
              <a:rPr lang="en-US" sz="2200" baseline="-25000" dirty="0" err="1">
                <a:latin typeface="Times New Roman" panose="02020603050405020304" pitchFamily="18" charset="0"/>
                <a:cs typeface="Times New Roman" panose="02020603050405020304" pitchFamily="18" charset="0"/>
              </a:rPr>
              <a:t>out</a:t>
            </a:r>
            <a:r>
              <a:rPr lang="en-US" sz="2200" dirty="0">
                <a:latin typeface="Times New Roman" panose="02020603050405020304" pitchFamily="18" charset="0"/>
                <a:cs typeface="Times New Roman" panose="02020603050405020304" pitchFamily="18" charset="0"/>
              </a:rPr>
              <a:t> = 29.21 V x 4 PV cells; Voltage output = 116.84 V for a series connection</a:t>
            </a:r>
          </a:p>
          <a:p>
            <a:pPr lvl="2"/>
            <a:r>
              <a:rPr lang="en-US" sz="2200" dirty="0">
                <a:latin typeface="Times New Roman" panose="02020603050405020304" pitchFamily="18" charset="0"/>
                <a:cs typeface="Times New Roman" panose="02020603050405020304" pitchFamily="18" charset="0"/>
              </a:rPr>
              <a:t>Total max current = 0.02029 A for a series connection</a:t>
            </a:r>
          </a:p>
          <a:p>
            <a:pPr marL="457200" lvl="1" indent="0">
              <a:buNone/>
            </a:pPr>
            <a:endParaRPr lang="en-US" sz="2200"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Output: </a:t>
            </a:r>
            <a:r>
              <a:rPr lang="en-US" sz="2200" dirty="0">
                <a:latin typeface="Times New Roman" panose="02020603050405020304" pitchFamily="18" charset="0"/>
                <a:cs typeface="Times New Roman" panose="02020603050405020304" pitchFamily="18" charset="0"/>
              </a:rPr>
              <a:t>5 V at 180 mA *or .18 A = 0.9 W</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Miscellaneous: </a:t>
            </a:r>
          </a:p>
          <a:p>
            <a:pPr lvl="1"/>
            <a:r>
              <a:rPr lang="en-US" sz="2200" dirty="0">
                <a:latin typeface="Times New Roman" panose="02020603050405020304" pitchFamily="18" charset="0"/>
                <a:cs typeface="Times New Roman" panose="02020603050405020304" pitchFamily="18" charset="0"/>
              </a:rPr>
              <a:t>Heat Sink</a:t>
            </a:r>
          </a:p>
          <a:p>
            <a:pPr marL="0" indent="0">
              <a:buNone/>
            </a:pPr>
            <a:endParaRPr lang="en-US" dirty="0"/>
          </a:p>
        </p:txBody>
      </p:sp>
      <p:pic>
        <p:nvPicPr>
          <p:cNvPr id="5" name="Picture 4" descr="Shape&#10;&#10;Description automatically generated">
            <a:extLst>
              <a:ext uri="{FF2B5EF4-FFF2-40B4-BE49-F238E27FC236}">
                <a16:creationId xmlns:a16="http://schemas.microsoft.com/office/drawing/2014/main" id="{17745991-2E99-C248-94F3-5C2BB8E804B4}"/>
              </a:ext>
            </a:extLst>
          </p:cNvPr>
          <p:cNvPicPr>
            <a:picLocks noChangeAspect="1"/>
          </p:cNvPicPr>
          <p:nvPr/>
        </p:nvPicPr>
        <p:blipFill>
          <a:blip r:embed="rId2"/>
          <a:stretch>
            <a:fillRect/>
          </a:stretch>
        </p:blipFill>
        <p:spPr>
          <a:xfrm>
            <a:off x="5548353" y="2437340"/>
            <a:ext cx="2568997" cy="1589295"/>
          </a:xfrm>
          <a:prstGeom prst="rect">
            <a:avLst/>
          </a:prstGeom>
        </p:spPr>
      </p:pic>
      <p:sp>
        <p:nvSpPr>
          <p:cNvPr id="7" name="TextBox 6">
            <a:extLst>
              <a:ext uri="{FF2B5EF4-FFF2-40B4-BE49-F238E27FC236}">
                <a16:creationId xmlns:a16="http://schemas.microsoft.com/office/drawing/2014/main" id="{4BE983DC-62FE-D943-AB98-37830F65B9A3}"/>
              </a:ext>
            </a:extLst>
          </p:cNvPr>
          <p:cNvSpPr txBox="1"/>
          <p:nvPr/>
        </p:nvSpPr>
        <p:spPr>
          <a:xfrm>
            <a:off x="6096000" y="6206281"/>
            <a:ext cx="561372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*Required Separately: </a:t>
            </a:r>
            <a:r>
              <a:rPr lang="en-US" sz="1400" b="1" dirty="0">
                <a:latin typeface="Times New Roman" panose="02020603050405020304" pitchFamily="18" charset="0"/>
                <a:cs typeface="Times New Roman" panose="02020603050405020304" pitchFamily="18" charset="0"/>
              </a:rPr>
              <a:t>Buck DC-DC Converter </a:t>
            </a:r>
            <a:r>
              <a:rPr lang="en-US" sz="1400" dirty="0">
                <a:latin typeface="Times New Roman" panose="02020603050405020304" pitchFamily="18" charset="0"/>
                <a:cs typeface="Times New Roman" panose="02020603050405020304" pitchFamily="18" charset="0"/>
              </a:rPr>
              <a:t>circuit: </a:t>
            </a:r>
            <a:r>
              <a:rPr lang="en-US" sz="1400" b="1" dirty="0">
                <a:latin typeface="Times New Roman" panose="02020603050405020304" pitchFamily="18" charset="0"/>
                <a:cs typeface="Times New Roman" panose="02020603050405020304" pitchFamily="18" charset="0"/>
              </a:rPr>
              <a:t>116.84 V to 5 V </a:t>
            </a:r>
          </a:p>
        </p:txBody>
      </p:sp>
      <p:grpSp>
        <p:nvGrpSpPr>
          <p:cNvPr id="4" name="Group 3">
            <a:extLst>
              <a:ext uri="{FF2B5EF4-FFF2-40B4-BE49-F238E27FC236}">
                <a16:creationId xmlns:a16="http://schemas.microsoft.com/office/drawing/2014/main" id="{115413A8-0158-36B7-2DD7-60102B99E477}"/>
              </a:ext>
            </a:extLst>
          </p:cNvPr>
          <p:cNvGrpSpPr/>
          <p:nvPr/>
        </p:nvGrpSpPr>
        <p:grpSpPr>
          <a:xfrm>
            <a:off x="7219122" y="1699119"/>
            <a:ext cx="4134678" cy="3875993"/>
            <a:chOff x="6096000" y="1320298"/>
            <a:chExt cx="5357798" cy="5022589"/>
          </a:xfrm>
        </p:grpSpPr>
        <p:grpSp>
          <p:nvGrpSpPr>
            <p:cNvPr id="6" name="Group 5">
              <a:extLst>
                <a:ext uri="{FF2B5EF4-FFF2-40B4-BE49-F238E27FC236}">
                  <a16:creationId xmlns:a16="http://schemas.microsoft.com/office/drawing/2014/main" id="{73FEEBF1-5148-BD92-25DE-A63CD59BCB1D}"/>
                </a:ext>
              </a:extLst>
            </p:cNvPr>
            <p:cNvGrpSpPr/>
            <p:nvPr/>
          </p:nvGrpSpPr>
          <p:grpSpPr>
            <a:xfrm>
              <a:off x="7501464" y="1320298"/>
              <a:ext cx="3952334" cy="4164339"/>
              <a:chOff x="7501464" y="1320298"/>
              <a:chExt cx="3952334" cy="4164339"/>
            </a:xfrm>
          </p:grpSpPr>
          <p:pic>
            <p:nvPicPr>
              <p:cNvPr id="9" name="Picture 8" descr="Graphical user interface, diagram, application&#10;&#10;Description automatically generated">
                <a:extLst>
                  <a:ext uri="{FF2B5EF4-FFF2-40B4-BE49-F238E27FC236}">
                    <a16:creationId xmlns:a16="http://schemas.microsoft.com/office/drawing/2014/main" id="{73DA48BC-5A73-2138-0EF5-2B8B29707DAF}"/>
                  </a:ext>
                </a:extLst>
              </p:cNvPr>
              <p:cNvPicPr>
                <a:picLocks noChangeAspect="1"/>
              </p:cNvPicPr>
              <p:nvPr/>
            </p:nvPicPr>
            <p:blipFill>
              <a:blip r:embed="rId3"/>
              <a:stretch>
                <a:fillRect/>
              </a:stretch>
            </p:blipFill>
            <p:spPr>
              <a:xfrm>
                <a:off x="7501464" y="1373362"/>
                <a:ext cx="3952334" cy="4111275"/>
              </a:xfrm>
              <a:prstGeom prst="rect">
                <a:avLst/>
              </a:prstGeom>
            </p:spPr>
          </p:pic>
          <p:sp>
            <p:nvSpPr>
              <p:cNvPr id="10" name="Rectangle 9">
                <a:extLst>
                  <a:ext uri="{FF2B5EF4-FFF2-40B4-BE49-F238E27FC236}">
                    <a16:creationId xmlns:a16="http://schemas.microsoft.com/office/drawing/2014/main" id="{BFC27265-F2A9-58C6-5299-E0B46682BDA9}"/>
                  </a:ext>
                </a:extLst>
              </p:cNvPr>
              <p:cNvSpPr/>
              <p:nvPr/>
            </p:nvSpPr>
            <p:spPr>
              <a:xfrm>
                <a:off x="7986531" y="1320298"/>
                <a:ext cx="3206188" cy="370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0892C6-5AF2-9BA7-3A9C-CD355E587CA3}"/>
                  </a:ext>
                </a:extLst>
              </p:cNvPr>
              <p:cNvSpPr/>
              <p:nvPr/>
            </p:nvSpPr>
            <p:spPr>
              <a:xfrm>
                <a:off x="7874537" y="2460666"/>
                <a:ext cx="3318182"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C5A26C-655F-14AC-9A57-9214E933E3C4}"/>
                  </a:ext>
                </a:extLst>
              </p:cNvPr>
              <p:cNvSpPr/>
              <p:nvPr/>
            </p:nvSpPr>
            <p:spPr>
              <a:xfrm>
                <a:off x="7986530" y="4166045"/>
                <a:ext cx="3150191" cy="845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5D2107F-20EA-485D-E389-C3142E49A275}"/>
                </a:ext>
              </a:extLst>
            </p:cNvPr>
            <p:cNvSpPr/>
            <p:nvPr/>
          </p:nvSpPr>
          <p:spPr>
            <a:xfrm>
              <a:off x="6096000" y="5374553"/>
              <a:ext cx="3318181" cy="968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4533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10;&#10;Description automatically generated">
            <a:extLst>
              <a:ext uri="{FF2B5EF4-FFF2-40B4-BE49-F238E27FC236}">
                <a16:creationId xmlns:a16="http://schemas.microsoft.com/office/drawing/2014/main" id="{EED1E00E-8C59-9E19-D421-CB6AAC1E6940}"/>
              </a:ext>
            </a:extLst>
          </p:cNvPr>
          <p:cNvPicPr>
            <a:picLocks noChangeAspect="1"/>
          </p:cNvPicPr>
          <p:nvPr/>
        </p:nvPicPr>
        <p:blipFill>
          <a:blip r:embed="rId2"/>
          <a:stretch>
            <a:fillRect/>
          </a:stretch>
        </p:blipFill>
        <p:spPr>
          <a:xfrm>
            <a:off x="2653259" y="754021"/>
            <a:ext cx="7388902" cy="5637252"/>
          </a:xfrm>
          <a:prstGeom prst="rect">
            <a:avLst/>
          </a:prstGeom>
        </p:spPr>
      </p:pic>
      <p:sp>
        <p:nvSpPr>
          <p:cNvPr id="4" name="Title 1">
            <a:extLst>
              <a:ext uri="{FF2B5EF4-FFF2-40B4-BE49-F238E27FC236}">
                <a16:creationId xmlns:a16="http://schemas.microsoft.com/office/drawing/2014/main" id="{84799DB0-9C2C-F8AA-F8FD-CBA19C9AE526}"/>
              </a:ext>
            </a:extLst>
          </p:cNvPr>
          <p:cNvSpPr txBox="1">
            <a:spLocks/>
          </p:cNvSpPr>
          <p:nvPr/>
        </p:nvSpPr>
        <p:spPr>
          <a:xfrm>
            <a:off x="838200" y="521428"/>
            <a:ext cx="10515600" cy="13255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b="1" dirty="0">
                <a:solidFill>
                  <a:srgbClr val="002060"/>
                </a:solidFill>
                <a:latin typeface="Times New Roman" panose="02020603050405020304" pitchFamily="18" charset="0"/>
                <a:cs typeface="Times New Roman" panose="02020603050405020304" pitchFamily="18" charset="0"/>
              </a:rPr>
              <a:t>1. </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60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5363</TotalTime>
  <Words>2640</Words>
  <Application>Microsoft Macintosh PowerPoint</Application>
  <PresentationFormat>Widescreen</PresentationFormat>
  <Paragraphs>424</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Times New Roman</vt:lpstr>
      <vt:lpstr>Office Theme</vt:lpstr>
      <vt:lpstr>Laser-Based Wireless Power Transmission Receiver’s Energy Harvester: Photovoltaic Power Converter Board</vt:lpstr>
      <vt:lpstr>Receiver Conceptual Block Diagram</vt:lpstr>
      <vt:lpstr>Design Objective: Rapid Prototyping for Testing</vt:lpstr>
      <vt:lpstr>Design Tools</vt:lpstr>
      <vt:lpstr>PV Cell Form Factors</vt:lpstr>
      <vt:lpstr>ESP-32 Wi-Fi Load Input Requirements</vt:lpstr>
      <vt:lpstr>PowerPoint Presentation</vt:lpstr>
      <vt:lpstr>1. Design Specifications 1 cm x 1 cm MIH® VMJ PV Cell Form Factor,  4-PV, Series; Extension Board: Configurable for Externally Adaptive Load Circuitry </vt:lpstr>
      <vt:lpstr>PowerPoint Presentation</vt:lpstr>
      <vt:lpstr>PowerPoint Presentation</vt:lpstr>
      <vt:lpstr>PowerPoint Presentation</vt:lpstr>
      <vt:lpstr>2. Design Specifications 1 cm x 1 cm MIH® VMJ PV Cell Form Factor, 1-PV; Full Backplane Board</vt:lpstr>
      <vt:lpstr>2. Buck DC-DC Converter</vt:lpstr>
      <vt:lpstr>PowerPoint Presentation</vt:lpstr>
      <vt:lpstr>PowerPoint Presentation</vt:lpstr>
      <vt:lpstr>PowerPoint Presentation</vt:lpstr>
      <vt:lpstr>3. Design Specifications 1 cm x 1 cm MIH® VMJ PV Cell Form Factor,  4-PV, Parallel; Full Backplane Board</vt:lpstr>
      <vt:lpstr>3. Buck DC-DC Converter</vt:lpstr>
      <vt:lpstr>PowerPoint Presentation</vt:lpstr>
      <vt:lpstr>PowerPoint Presentation</vt:lpstr>
      <vt:lpstr>PowerPoint Presentation</vt:lpstr>
      <vt:lpstr>4. Design Specifications,  2.5 cm x 2.5 cm PV Cell Form Factor, 4-PV, Parallel; Extension Board:  Configurable for Externally Adaptive Load Circuitry</vt:lpstr>
      <vt:lpstr>PowerPoint Presentation</vt:lpstr>
      <vt:lpstr>PowerPoint Presentation</vt:lpstr>
      <vt:lpstr>PowerPoint Presentation</vt:lpstr>
      <vt:lpstr>5. Design Specifications,  2.5 cm x 2.5 cm PV Cell Form Factor, 4-PV, Series; Full Backplane Board</vt:lpstr>
      <vt:lpstr>6. Design Specifications,  5 cm x 5 cm PV Cell Form Factor, 4-PV, Series; Full Backplane Board</vt:lpstr>
      <vt:lpstr>5 &amp; 6. Buck DC-DC Converter</vt:lpstr>
      <vt:lpstr>PowerPoint Presentation</vt:lpstr>
      <vt:lpstr>PowerPoint Presentation</vt:lpstr>
      <vt:lpstr>PowerPoint Presentation</vt:lpstr>
      <vt:lpstr>PowerPoint Presentation</vt:lpstr>
      <vt:lpstr>PowerPoint Presentation</vt:lpstr>
      <vt:lpstr>7. Design Specifications,  5 cm x 5 cm PV Cell Form Factor, 4-PV, Series; Backplane Extension Board</vt:lpstr>
      <vt:lpstr>PowerPoint Presentation</vt:lpstr>
      <vt:lpstr>PowerPoint Presentation</vt:lpstr>
      <vt:lpstr>PowerPoint Presentation</vt:lpstr>
      <vt:lpstr>8. Design Specifications,  2.5 cm x 2.5 cm PV Cell Form Factor, 4-PV, Parallel; Backplane Extension Board</vt:lpstr>
      <vt:lpstr>9. Design Specifications,  5 cm x 5 cm PV Cell Form Factor, 4-PV, Parallel; Backplane Extension Board</vt:lpstr>
      <vt:lpstr>PowerPoint Presentation</vt:lpstr>
      <vt:lpstr>PowerPoint Presentation</vt:lpstr>
      <vt:lpstr>PowerPoint Presentation</vt:lpstr>
      <vt:lpstr>PowerPoint Presentation</vt:lpstr>
      <vt:lpstr>PowerPoint Presentation</vt:lpstr>
      <vt:lpstr>Printed Circuit Board Design Standard Performance Considerations (IPC-2221A)</vt:lpstr>
      <vt:lpstr>PCB Fabrication: Panelization and Files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PV-Cell to ESP-32 Wi-Fi Camera Compatible Buck DC-DC Converter with Adaptor Board for Lithium-Ion Battery Storage Capacity</dc:title>
  <dc:creator>Kido, Haruka</dc:creator>
  <cp:lastModifiedBy>Kido, Haruka</cp:lastModifiedBy>
  <cp:revision>136</cp:revision>
  <dcterms:created xsi:type="dcterms:W3CDTF">2023-01-15T23:20:02Z</dcterms:created>
  <dcterms:modified xsi:type="dcterms:W3CDTF">2023-01-31T05:07:39Z</dcterms:modified>
</cp:coreProperties>
</file>